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8"/>
  </p:notesMasterIdLst>
  <p:sldIdLst>
    <p:sldId id="256" r:id="rId3"/>
    <p:sldId id="292" r:id="rId4"/>
    <p:sldId id="291" r:id="rId5"/>
    <p:sldId id="273" r:id="rId6"/>
    <p:sldId id="281" r:id="rId7"/>
    <p:sldId id="303" r:id="rId8"/>
    <p:sldId id="268" r:id="rId9"/>
    <p:sldId id="263" r:id="rId10"/>
    <p:sldId id="301" r:id="rId11"/>
    <p:sldId id="277" r:id="rId12"/>
    <p:sldId id="282" r:id="rId13"/>
    <p:sldId id="289" r:id="rId14"/>
    <p:sldId id="298" r:id="rId15"/>
    <p:sldId id="283" r:id="rId16"/>
    <p:sldId id="299" r:id="rId17"/>
    <p:sldId id="300" r:id="rId18"/>
    <p:sldId id="293" r:id="rId19"/>
    <p:sldId id="294" r:id="rId20"/>
    <p:sldId id="295" r:id="rId21"/>
    <p:sldId id="296" r:id="rId22"/>
    <p:sldId id="297" r:id="rId23"/>
    <p:sldId id="304" r:id="rId24"/>
    <p:sldId id="305" r:id="rId25"/>
    <p:sldId id="306" r:id="rId26"/>
    <p:sldId id="307" r:id="rId27"/>
    <p:sldId id="308" r:id="rId28"/>
    <p:sldId id="309" r:id="rId29"/>
    <p:sldId id="302" r:id="rId30"/>
    <p:sldId id="311" r:id="rId31"/>
    <p:sldId id="265" r:id="rId32"/>
    <p:sldId id="313" r:id="rId33"/>
    <p:sldId id="312" r:id="rId34"/>
    <p:sldId id="314" r:id="rId35"/>
    <p:sldId id="316" r:id="rId36"/>
    <p:sldId id="317"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ambria Math" panose="02040503050406030204" pitchFamily="18" charset="0"/>
      <p:regular r:id="rId43"/>
    </p:embeddedFont>
    <p:embeddedFont>
      <p:font typeface="Source Sans Pro" panose="020B0503030403020204" pitchFamily="34"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tX2PHFjQM7awx904auvyuvRNg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76" autoAdjust="0"/>
    <p:restoredTop sz="94206" autoAdjust="0"/>
  </p:normalViewPr>
  <p:slideViewPr>
    <p:cSldViewPr snapToGrid="0">
      <p:cViewPr varScale="1">
        <p:scale>
          <a:sx n="110" d="100"/>
          <a:sy n="110" d="100"/>
        </p:scale>
        <p:origin x="6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9377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55689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37321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51863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3184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71384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87303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95958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80166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4460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68974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16907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0943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49706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00390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7375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49905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75005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57514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99451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83619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03737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03741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00241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76273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62427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75974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66233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0188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9266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66231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99414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56638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E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02960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08"/>
        <p:cNvGrpSpPr/>
        <p:nvPr/>
      </p:nvGrpSpPr>
      <p:grpSpPr>
        <a:xfrm>
          <a:off x="0" y="0"/>
          <a:ext cx="0" cy="0"/>
          <a:chOff x="0" y="0"/>
          <a:chExt cx="0" cy="0"/>
        </a:xfrm>
      </p:grpSpPr>
      <p:sp>
        <p:nvSpPr>
          <p:cNvPr id="109" name="Google Shape;10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29"/>
        <p:cNvGrpSpPr/>
        <p:nvPr/>
      </p:nvGrpSpPr>
      <p:grpSpPr>
        <a:xfrm>
          <a:off x="0" y="0"/>
          <a:ext cx="0" cy="0"/>
          <a:chOff x="0" y="0"/>
          <a:chExt cx="0" cy="0"/>
        </a:xfrm>
      </p:grpSpPr>
      <p:sp>
        <p:nvSpPr>
          <p:cNvPr id="130" name="Google Shape;13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33"/>
        <p:cNvGrpSpPr/>
        <p:nvPr/>
      </p:nvGrpSpPr>
      <p:grpSpPr>
        <a:xfrm>
          <a:off x="0" y="0"/>
          <a:ext cx="0" cy="0"/>
          <a:chOff x="0" y="0"/>
          <a:chExt cx="0" cy="0"/>
        </a:xfrm>
      </p:grpSpPr>
      <p:sp>
        <p:nvSpPr>
          <p:cNvPr id="134" name="Google Shape;134;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40"/>
        <p:cNvGrpSpPr/>
        <p:nvPr/>
      </p:nvGrpSpPr>
      <p:grpSpPr>
        <a:xfrm>
          <a:off x="0" y="0"/>
          <a:ext cx="0" cy="0"/>
          <a:chOff x="0" y="0"/>
          <a:chExt cx="0" cy="0"/>
        </a:xfrm>
      </p:grpSpPr>
      <p:sp>
        <p:nvSpPr>
          <p:cNvPr id="141" name="Google Shape;14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31"/>
          <p:cNvSpPr>
            <a:spLocks noGrp="1"/>
          </p:cNvSpPr>
          <p:nvPr>
            <p:ph type="pic" idx="2"/>
          </p:nvPr>
        </p:nvSpPr>
        <p:spPr>
          <a:xfrm>
            <a:off x="5183188" y="987425"/>
            <a:ext cx="6172200" cy="4873625"/>
          </a:xfrm>
          <a:prstGeom prst="rect">
            <a:avLst/>
          </a:prstGeom>
          <a:noFill/>
          <a:ln>
            <a:noFill/>
          </a:ln>
        </p:spPr>
      </p:sp>
      <p:sp>
        <p:nvSpPr>
          <p:cNvPr id="143" name="Google Shape;143;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47"/>
        <p:cNvGrpSpPr/>
        <p:nvPr/>
      </p:nvGrpSpPr>
      <p:grpSpPr>
        <a:xfrm>
          <a:off x="0" y="0"/>
          <a:ext cx="0" cy="0"/>
          <a:chOff x="0" y="0"/>
          <a:chExt cx="0" cy="0"/>
        </a:xfrm>
      </p:grpSpPr>
      <p:sp>
        <p:nvSpPr>
          <p:cNvPr id="148" name="Google Shape;14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53"/>
        <p:cNvGrpSpPr/>
        <p:nvPr/>
      </p:nvGrpSpPr>
      <p:grpSpPr>
        <a:xfrm>
          <a:off x="0" y="0"/>
          <a:ext cx="0" cy="0"/>
          <a:chOff x="0" y="0"/>
          <a:chExt cx="0" cy="0"/>
        </a:xfrm>
      </p:grpSpPr>
      <p:sp>
        <p:nvSpPr>
          <p:cNvPr id="154" name="Google Shape;154;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1"/>
          <p:cNvSpPr>
            <a:spLocks noGrp="1"/>
          </p:cNvSpPr>
          <p:nvPr>
            <p:ph type="pic" idx="2"/>
          </p:nvPr>
        </p:nvSpPr>
        <p:spPr>
          <a:xfrm>
            <a:off x="5183188" y="987425"/>
            <a:ext cx="6172200" cy="4873625"/>
          </a:xfrm>
          <a:prstGeom prst="rect">
            <a:avLst/>
          </a:prstGeom>
          <a:noFill/>
          <a:ln>
            <a:noFill/>
          </a:ln>
        </p:spPr>
      </p:sp>
      <p:sp>
        <p:nvSpPr>
          <p:cNvPr id="68" name="Google Shape;68;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jp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hyperlink" Target="http://refhub.elsevier.com/S1364-0321(14)00038-0/sbref21"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jpg"/><Relationship Id="rId7" Type="http://schemas.openxmlformats.org/officeDocument/2006/relationships/image" Target="../media/image28.png"/><Relationship Id="rId12" Type="http://schemas.openxmlformats.org/officeDocument/2006/relationships/hyperlink" Target="https://doi.org/10.1016/j.solener.2024.112414"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hyperlink" Target="https://doi.org/10.1063/1.3066679" TargetMode="External"/><Relationship Id="rId5" Type="http://schemas.openxmlformats.org/officeDocument/2006/relationships/image" Target="../media/image26.png"/><Relationship Id="rId10" Type="http://schemas.openxmlformats.org/officeDocument/2006/relationships/image" Target="../media/image18.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hyperlink" Target="https://doi.org/10.1016/j.solener.2024.112414" TargetMode="External"/><Relationship Id="rId13" Type="http://schemas.openxmlformats.org/officeDocument/2006/relationships/hyperlink" Target="https://doi.org/10.1016/j.simpat.2011.04.005" TargetMode="External"/><Relationship Id="rId3" Type="http://schemas.openxmlformats.org/officeDocument/2006/relationships/image" Target="../media/image2.jpg"/><Relationship Id="rId7" Type="http://schemas.openxmlformats.org/officeDocument/2006/relationships/image" Target="../media/image30.png"/><Relationship Id="rId12"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23.png"/><Relationship Id="rId5" Type="http://schemas.openxmlformats.org/officeDocument/2006/relationships/image" Target="../media/image28.png"/><Relationship Id="rId10"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hyperlink" Target="https://doi.org/10.1002/2050-7038.13113"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hyperlink" Target="https://doi.org/10.1002/2050-7038.13113" TargetMode="Externa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2.jpg"/><Relationship Id="rId7" Type="http://schemas.openxmlformats.org/officeDocument/2006/relationships/slide" Target="slide22.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17.xml"/><Relationship Id="rId5" Type="http://schemas.openxmlformats.org/officeDocument/2006/relationships/slide" Target="slide10.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jp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hyperlink" Target="https://doi.org/10.1016/j.enconman.2019.112443" TargetMode="External"/><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2.jpg"/><Relationship Id="rId7" Type="http://schemas.openxmlformats.org/officeDocument/2006/relationships/image" Target="../media/image2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23.xml"/><Relationship Id="rId16"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hyperlink" Target="https://linkinghub.elsevier.com/retrieve/pii/S1569190X11000608" TargetMode="External"/><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45.pn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jpg"/><Relationship Id="rId7"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hyperlink" Target="https://linkinghub.elsevier.com/retrieve/pii/S1569190X11000608" TargetMode="External"/><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hyperlink" Target="https://www.energymatters.com.au/images/kyocera/KC200GT.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hyperlink" Target="https://github.com/Liomnis/Matlab_DDM"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6.png"/><Relationship Id="rId3" Type="http://schemas.openxmlformats.org/officeDocument/2006/relationships/image" Target="../media/image2.jpg"/><Relationship Id="rId7" Type="http://schemas.openxmlformats.org/officeDocument/2006/relationships/image" Target="../media/image62.png"/><Relationship Id="rId12" Type="http://schemas.openxmlformats.org/officeDocument/2006/relationships/hyperlink" Target="https://scholar.google.es/citations?user=wlpfUGMAAAAJ&amp;hl=es" TargetMode="External"/><Relationship Id="rId17" Type="http://schemas.openxmlformats.org/officeDocument/2006/relationships/image" Target="../media/image69.svg"/><Relationship Id="rId2" Type="http://schemas.openxmlformats.org/officeDocument/2006/relationships/notesSlide" Target="../notesSlides/notesSlide30.xml"/><Relationship Id="rId16" Type="http://schemas.openxmlformats.org/officeDocument/2006/relationships/image" Target="../media/image68.png"/><Relationship Id="rId1" Type="http://schemas.openxmlformats.org/officeDocument/2006/relationships/slideLayout" Target="../slideLayouts/slideLayout11.xml"/><Relationship Id="rId6" Type="http://schemas.openxmlformats.org/officeDocument/2006/relationships/hyperlink" Target="https://orcid.org/my-orcid?orcid=0000-0001-5217-318X" TargetMode="External"/><Relationship Id="rId11" Type="http://schemas.openxmlformats.org/officeDocument/2006/relationships/image" Target="../media/image65.svg"/><Relationship Id="rId5" Type="http://schemas.openxmlformats.org/officeDocument/2006/relationships/hyperlink" Target="http://doctoradoeningenieria.cl/index.php/liomnis-osorio-laurencio/" TargetMode="External"/><Relationship Id="rId15" Type="http://schemas.openxmlformats.org/officeDocument/2006/relationships/hyperlink" Target="https://www.linkedin.com/in/liomnis-osorio-laurencio-275161a7/" TargetMode="External"/><Relationship Id="rId10" Type="http://schemas.openxmlformats.org/officeDocument/2006/relationships/image" Target="../media/image64.png"/><Relationship Id="rId4" Type="http://schemas.openxmlformats.org/officeDocument/2006/relationships/hyperlink" Target="mailto:l.osorio02@ufromail.cl" TargetMode="External"/><Relationship Id="rId9" Type="http://schemas.openxmlformats.org/officeDocument/2006/relationships/hyperlink" Target="https://www.researchgate.net/profile/Liomnis-Laurencio" TargetMode="External"/><Relationship Id="rId14" Type="http://schemas.openxmlformats.org/officeDocument/2006/relationships/image" Target="../media/image67.sv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hyperlink" Target="https://doi.org/10.1002/er.8180" TargetMode="External"/><Relationship Id="rId3" Type="http://schemas.openxmlformats.org/officeDocument/2006/relationships/image" Target="../media/image2.jpg"/><Relationship Id="rId7" Type="http://schemas.openxmlformats.org/officeDocument/2006/relationships/hyperlink" Target="https://avdira-solar.eu/pdf/heliene/215m_en.pdf"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hyperlink" Target="https://github.com/Liomnis/Matlab_DDM/blob/main/curvasIV.zip" TargetMode="External"/><Relationship Id="rId5" Type="http://schemas.openxmlformats.org/officeDocument/2006/relationships/slide" Target="slide19.xml"/><Relationship Id="rId10" Type="http://schemas.openxmlformats.org/officeDocument/2006/relationships/hyperlink" Target="https://doi.org/10.3390/en10081213" TargetMode="External"/><Relationship Id="rId4" Type="http://schemas.openxmlformats.org/officeDocument/2006/relationships/slide" Target="slide15.xml"/><Relationship Id="rId9" Type="http://schemas.openxmlformats.org/officeDocument/2006/relationships/hyperlink" Target="https://doi.org/10.1016/j.solener.2020.11.046"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hyperlink" Target="https://www.energymatters.com.au/images/kyocera/KC200GT.pdf" TargetMode="External"/><Relationship Id="rId4" Type="http://schemas.openxmlformats.org/officeDocument/2006/relationships/hyperlink" Target="https://avdira-solar.eu/pdf/heliene/215m_en.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github.com/Liomnis/Matlab_DDM/blob/main/Heliene215MA.txt" TargetMode="External"/><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github.com/Liomnis/Matlab_DDM/blob/main/script_two_diode_IV_curve.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iea.org/Textbase/npsum/solar2011SUM.pdf" TargetMode="External"/><Relationship Id="rId5" Type="http://schemas.openxmlformats.org/officeDocument/2006/relationships/hyperlink" Target="https://in.pinterest.com/pin/127860076913966865/"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solargis.com/maps-and-gis-data/download/chile"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solargis.com/maps-and-gis-data/download/world"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s://dynamicenergy.com.ar/noticias/glosario-fotovoltaico-tipos-de-sistemas-y-componentes/" TargetMode="Externa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hyperlink" Target="https://www.doi.org/10.1016/j.rser.2017.03.01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hyperlink" Target="https://www.nrel.gov/pv/cell-efficiency.html" TargetMode="External"/><Relationship Id="rId5" Type="http://schemas.openxmlformats.org/officeDocument/2006/relationships/image" Target="../media/image8.png"/><Relationship Id="rId4" Type="http://schemas.openxmlformats.org/officeDocument/2006/relationships/hyperlink" Target="https://doi.org/10.3390/app1207336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4" name="Google Shape;164;p1"/>
          <p:cNvSpPr txBox="1">
            <a:spLocks noGrp="1"/>
          </p:cNvSpPr>
          <p:nvPr>
            <p:ph type="ctrTitle"/>
          </p:nvPr>
        </p:nvSpPr>
        <p:spPr>
          <a:xfrm>
            <a:off x="670502" y="2333841"/>
            <a:ext cx="10850996" cy="762584"/>
          </a:xfrm>
          <a:prstGeom prst="rect">
            <a:avLst/>
          </a:prstGeom>
          <a:noFill/>
          <a:ln>
            <a:noFill/>
          </a:ln>
        </p:spPr>
        <p:txBody>
          <a:bodyPr spcFirstLastPara="1" wrap="square" lIns="91425" tIns="45700" rIns="91425" bIns="45700" anchor="ctr" anchorCtr="0">
            <a:noAutofit/>
          </a:bodyPr>
          <a:lstStyle/>
          <a:p>
            <a:r>
              <a:rPr lang="es-ES" sz="2400" b="1" dirty="0">
                <a:latin typeface="Verdana"/>
                <a:ea typeface="Verdana"/>
                <a:cs typeface="Verdana"/>
                <a:sym typeface="Verdana"/>
              </a:rPr>
              <a:t>Modelación de módulos fotovoltaicos bajo diferentes condiciones meteorológicas </a:t>
            </a:r>
            <a:endParaRPr lang="es-ES" sz="2400" dirty="0"/>
          </a:p>
        </p:txBody>
      </p:sp>
      <p:sp>
        <p:nvSpPr>
          <p:cNvPr id="165" name="Google Shape;165;p1"/>
          <p:cNvSpPr txBox="1">
            <a:spLocks noGrp="1"/>
          </p:cNvSpPr>
          <p:nvPr>
            <p:ph type="subTitle" idx="1"/>
          </p:nvPr>
        </p:nvSpPr>
        <p:spPr>
          <a:xfrm>
            <a:off x="2464935" y="3636141"/>
            <a:ext cx="6787316" cy="218049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None/>
            </a:pPr>
            <a:r>
              <a:rPr lang="es-ES" sz="2800" b="1" dirty="0">
                <a:latin typeface="Source Sans Pro"/>
                <a:ea typeface="Source Sans Pro"/>
                <a:cs typeface="Source Sans Pro"/>
                <a:sym typeface="Source Sans Pro"/>
              </a:rPr>
              <a:t>Liomnis Osorio Laurencio</a:t>
            </a:r>
            <a:endParaRPr dirty="0"/>
          </a:p>
          <a:p>
            <a:pPr marL="0" lvl="0" indent="0" algn="ctr" rtl="0">
              <a:lnSpc>
                <a:spcPct val="90000"/>
              </a:lnSpc>
              <a:spcBef>
                <a:spcPts val="0"/>
              </a:spcBef>
              <a:spcAft>
                <a:spcPts val="0"/>
              </a:spcAft>
              <a:buClr>
                <a:schemeClr val="dk1"/>
              </a:buClr>
              <a:buSzPts val="1900"/>
              <a:buNone/>
            </a:pPr>
            <a:endParaRPr lang="es-ES" dirty="0">
              <a:solidFill>
                <a:srgbClr val="000000"/>
              </a:solidFill>
              <a:latin typeface="Times New Roman"/>
              <a:ea typeface="Source Sans Pro"/>
              <a:cs typeface="Times New Roman"/>
              <a:sym typeface="Times New Roman"/>
            </a:endParaRPr>
          </a:p>
          <a:p>
            <a:pPr marL="0" lvl="0" indent="0" algn="ctr" rtl="0">
              <a:lnSpc>
                <a:spcPct val="90000"/>
              </a:lnSpc>
              <a:spcBef>
                <a:spcPts val="0"/>
              </a:spcBef>
              <a:spcAft>
                <a:spcPts val="0"/>
              </a:spcAft>
              <a:buClr>
                <a:schemeClr val="dk1"/>
              </a:buClr>
              <a:buSzPts val="1900"/>
              <a:buNone/>
            </a:pPr>
            <a:r>
              <a:rPr lang="es-ES" sz="1900" dirty="0">
                <a:latin typeface="Source Sans Pro"/>
                <a:ea typeface="Source Sans Pro"/>
                <a:cs typeface="Source Sans Pro"/>
                <a:sym typeface="Source Sans Pro"/>
              </a:rPr>
              <a:t>Doctorado en Ingeniería</a:t>
            </a:r>
            <a:br>
              <a:rPr lang="es-ES" sz="1900" dirty="0">
                <a:latin typeface="Source Sans Pro"/>
                <a:ea typeface="Source Sans Pro"/>
                <a:cs typeface="Source Sans Pro"/>
                <a:sym typeface="Source Sans Pro"/>
              </a:rPr>
            </a:br>
            <a:r>
              <a:rPr lang="es-ES" sz="1900" dirty="0">
                <a:latin typeface="Source Sans Pro"/>
                <a:ea typeface="Source Sans Pro"/>
                <a:cs typeface="Source Sans Pro"/>
                <a:sym typeface="Source Sans Pro"/>
              </a:rPr>
              <a:t>Universidad de La Frontera</a:t>
            </a:r>
          </a:p>
          <a:p>
            <a:pPr marL="0" lvl="0" indent="0" algn="ctr" rtl="0">
              <a:lnSpc>
                <a:spcPct val="90000"/>
              </a:lnSpc>
              <a:spcBef>
                <a:spcPts val="0"/>
              </a:spcBef>
              <a:spcAft>
                <a:spcPts val="0"/>
              </a:spcAft>
              <a:buClr>
                <a:schemeClr val="dk1"/>
              </a:buClr>
              <a:buSzPts val="1900"/>
              <a:buNone/>
            </a:pPr>
            <a:r>
              <a:rPr lang="es-ES" sz="1900" dirty="0">
                <a:latin typeface="Source Sans Pro"/>
                <a:ea typeface="Source Sans Pro"/>
                <a:cs typeface="Source Sans Pro"/>
                <a:sym typeface="Source Sans Pro"/>
              </a:rPr>
              <a:t>Temuco, Chile 2024</a:t>
            </a:r>
            <a:endParaRPr sz="1900" dirty="0">
              <a:latin typeface="Source Sans Pro"/>
              <a:ea typeface="Source Sans Pro"/>
              <a:cs typeface="Source Sans Pro"/>
              <a:sym typeface="Source Sans Pro"/>
            </a:endParaRPr>
          </a:p>
          <a:p>
            <a:pPr marL="0" lvl="0" indent="0" algn="ctr" rtl="0">
              <a:lnSpc>
                <a:spcPct val="90000"/>
              </a:lnSpc>
              <a:spcBef>
                <a:spcPts val="0"/>
              </a:spcBef>
              <a:spcAft>
                <a:spcPts val="0"/>
              </a:spcAft>
              <a:buClr>
                <a:schemeClr val="dk1"/>
              </a:buClr>
              <a:buSzPts val="2800"/>
              <a:buNone/>
            </a:pPr>
            <a:endParaRPr sz="2800" dirty="0"/>
          </a:p>
        </p:txBody>
      </p:sp>
      <p:sp>
        <p:nvSpPr>
          <p:cNvPr id="3" name="Marcador de número de diapositiva 2">
            <a:extLst>
              <a:ext uri="{FF2B5EF4-FFF2-40B4-BE49-F238E27FC236}">
                <a16:creationId xmlns:a16="http://schemas.microsoft.com/office/drawing/2014/main" id="{3F7B7CDA-E79F-4411-A9F1-BD0DB611AA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a:t>
            </a:fld>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Google Shape;164;p1">
            <a:extLst>
              <a:ext uri="{FF2B5EF4-FFF2-40B4-BE49-F238E27FC236}">
                <a16:creationId xmlns:a16="http://schemas.microsoft.com/office/drawing/2014/main" id="{4D628FB0-8175-4387-86A5-7E0C41EB3D25}"/>
              </a:ext>
            </a:extLst>
          </p:cNvPr>
          <p:cNvSpPr txBox="1">
            <a:spLocks/>
          </p:cNvSpPr>
          <p:nvPr/>
        </p:nvSpPr>
        <p:spPr>
          <a:xfrm>
            <a:off x="1801677" y="2695981"/>
            <a:ext cx="8588645" cy="198450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00000"/>
              </a:lnSpc>
              <a:buSzPts val="2400"/>
            </a:pPr>
            <a:r>
              <a:rPr lang="es-ES" sz="4800" b="1" dirty="0">
                <a:latin typeface="Calibri" panose="020F0502020204030204" pitchFamily="34" charset="0"/>
                <a:ea typeface="Calibri" panose="020F0502020204030204" pitchFamily="34" charset="0"/>
                <a:cs typeface="Calibri" panose="020F0502020204030204" pitchFamily="34" charset="0"/>
              </a:rPr>
              <a:t>Problema en la modelación de los módulos fotovoltaicos</a:t>
            </a:r>
            <a:r>
              <a:rPr lang="en-US" sz="4000" b="1" dirty="0">
                <a:latin typeface="Verdana"/>
                <a:ea typeface="Verdana"/>
              </a:rPr>
              <a:t> </a:t>
            </a:r>
          </a:p>
        </p:txBody>
      </p:sp>
      <p:sp>
        <p:nvSpPr>
          <p:cNvPr id="2" name="Marcador de número de diapositiva 1">
            <a:extLst>
              <a:ext uri="{FF2B5EF4-FFF2-40B4-BE49-F238E27FC236}">
                <a16:creationId xmlns:a16="http://schemas.microsoft.com/office/drawing/2014/main" id="{9AA54EF3-A43F-4A90-8BE5-2BBDE7B011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10</a:t>
            </a:fld>
            <a:endParaRPr lang="es-ES"/>
          </a:p>
        </p:txBody>
      </p:sp>
    </p:spTree>
    <p:extLst>
      <p:ext uri="{BB962C8B-B14F-4D97-AF65-F5344CB8AC3E}">
        <p14:creationId xmlns:p14="http://schemas.microsoft.com/office/powerpoint/2010/main" val="1873344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Imagen 9">
            <a:extLst>
              <a:ext uri="{FF2B5EF4-FFF2-40B4-BE49-F238E27FC236}">
                <a16:creationId xmlns:a16="http://schemas.microsoft.com/office/drawing/2014/main" id="{A5ECADC5-BA43-4AC1-BFE3-529077171BE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43539" y="953415"/>
            <a:ext cx="4043665" cy="5255970"/>
          </a:xfrm>
          <a:prstGeom prst="rect">
            <a:avLst/>
          </a:prstGeom>
        </p:spPr>
      </p:pic>
      <p:grpSp>
        <p:nvGrpSpPr>
          <p:cNvPr id="19" name="Grupo 18">
            <a:extLst>
              <a:ext uri="{FF2B5EF4-FFF2-40B4-BE49-F238E27FC236}">
                <a16:creationId xmlns:a16="http://schemas.microsoft.com/office/drawing/2014/main" id="{4F80A3BB-1FFB-4959-A7D7-DE0E0EC4AA69}"/>
              </a:ext>
            </a:extLst>
          </p:cNvPr>
          <p:cNvGrpSpPr/>
          <p:nvPr/>
        </p:nvGrpSpPr>
        <p:grpSpPr>
          <a:xfrm>
            <a:off x="311359" y="4085495"/>
            <a:ext cx="4043665" cy="904960"/>
            <a:chOff x="665309" y="3762375"/>
            <a:chExt cx="4506766" cy="956854"/>
          </a:xfrm>
        </p:grpSpPr>
        <p:pic>
          <p:nvPicPr>
            <p:cNvPr id="11" name="Imagen 10">
              <a:extLst>
                <a:ext uri="{FF2B5EF4-FFF2-40B4-BE49-F238E27FC236}">
                  <a16:creationId xmlns:a16="http://schemas.microsoft.com/office/drawing/2014/main" id="{300E1F3B-CC41-4BB4-B018-2D6D634B115F}"/>
                </a:ext>
              </a:extLst>
            </p:cNvPr>
            <p:cNvPicPr>
              <a:picLocks noChangeAspect="1"/>
            </p:cNvPicPr>
            <p:nvPr/>
          </p:nvPicPr>
          <p:blipFill>
            <a:blip r:embed="rId5"/>
            <a:stretch>
              <a:fillRect/>
            </a:stretch>
          </p:blipFill>
          <p:spPr>
            <a:xfrm>
              <a:off x="665309" y="4204943"/>
              <a:ext cx="4506766" cy="514286"/>
            </a:xfrm>
            <a:prstGeom prst="rect">
              <a:avLst/>
            </a:prstGeom>
          </p:spPr>
        </p:pic>
        <p:sp>
          <p:nvSpPr>
            <p:cNvPr id="14" name="Rectángulo 13">
              <a:extLst>
                <a:ext uri="{FF2B5EF4-FFF2-40B4-BE49-F238E27FC236}">
                  <a16:creationId xmlns:a16="http://schemas.microsoft.com/office/drawing/2014/main" id="{661F970C-FFC6-4F29-89EA-C47B5FEA4B4B}"/>
                </a:ext>
              </a:extLst>
            </p:cNvPr>
            <p:cNvSpPr/>
            <p:nvPr/>
          </p:nvSpPr>
          <p:spPr>
            <a:xfrm>
              <a:off x="1145508" y="3762375"/>
              <a:ext cx="3785011" cy="523220"/>
            </a:xfrm>
            <a:prstGeom prst="rect">
              <a:avLst/>
            </a:prstGeom>
            <a:ln w="12700">
              <a:noFill/>
            </a:ln>
          </p:spPr>
          <p:txBody>
            <a:bodyPr wrap="none">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Standard Test Condition</a:t>
              </a:r>
            </a:p>
          </p:txBody>
        </p:sp>
      </p:grpSp>
      <p:pic>
        <p:nvPicPr>
          <p:cNvPr id="17" name="Imagen 16">
            <a:extLst>
              <a:ext uri="{FF2B5EF4-FFF2-40B4-BE49-F238E27FC236}">
                <a16:creationId xmlns:a16="http://schemas.microsoft.com/office/drawing/2014/main" id="{84FD6066-4C9D-465A-AF82-5EDFF0C90B1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36152" y="1351264"/>
            <a:ext cx="4649884" cy="2077736"/>
          </a:xfrm>
          <a:prstGeom prst="rect">
            <a:avLst/>
          </a:prstGeom>
        </p:spPr>
      </p:pic>
      <p:sp>
        <p:nvSpPr>
          <p:cNvPr id="2" name="Marcador de número de diapositiva 1">
            <a:extLst>
              <a:ext uri="{FF2B5EF4-FFF2-40B4-BE49-F238E27FC236}">
                <a16:creationId xmlns:a16="http://schemas.microsoft.com/office/drawing/2014/main" id="{35E07E84-DFAA-43DB-A4DD-713511F92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11</a:t>
            </a:fld>
            <a:endParaRPr lang="es-ES"/>
          </a:p>
        </p:txBody>
      </p:sp>
      <p:sp>
        <p:nvSpPr>
          <p:cNvPr id="4" name="Rectángulo 3">
            <a:extLst>
              <a:ext uri="{FF2B5EF4-FFF2-40B4-BE49-F238E27FC236}">
                <a16:creationId xmlns:a16="http://schemas.microsoft.com/office/drawing/2014/main" id="{27BEF7CD-674B-4E0D-8394-126F05F205EA}"/>
              </a:ext>
            </a:extLst>
          </p:cNvPr>
          <p:cNvSpPr/>
          <p:nvPr/>
        </p:nvSpPr>
        <p:spPr>
          <a:xfrm>
            <a:off x="0" y="141991"/>
            <a:ext cx="8857964" cy="523220"/>
          </a:xfrm>
          <a:prstGeom prst="rect">
            <a:avLst/>
          </a:prstGeom>
        </p:spPr>
        <p:txBody>
          <a:bodyPr wrap="square">
            <a:spAutoFit/>
          </a:bodyPr>
          <a:lstStyle/>
          <a:p>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Problema</a:t>
            </a:r>
            <a:r>
              <a:rPr lang="es-ES" sz="1050" b="1" dirty="0">
                <a:latin typeface="Calibri" panose="020F0502020204030204" pitchFamily="34" charset="0"/>
                <a:ea typeface="Calibri" panose="020F0502020204030204" pitchFamily="34" charset="0"/>
                <a:cs typeface="Calibri" panose="020F0502020204030204" pitchFamily="34" charset="0"/>
              </a:rPr>
              <a:t> </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en la modelación </a:t>
            </a:r>
            <a:r>
              <a:rPr lang="es-ES" sz="2800" b="1" dirty="0">
                <a:latin typeface="Calibri" panose="020F0502020204030204" pitchFamily="34" charset="0"/>
                <a:ea typeface="Calibri" panose="020F0502020204030204" pitchFamily="34" charset="0"/>
                <a:cs typeface="Calibri" panose="020F0502020204030204" pitchFamily="34" charset="0"/>
              </a:rPr>
              <a:t>de los módulos fotovoltaicos</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 </a:t>
            </a:r>
          </a:p>
        </p:txBody>
      </p: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B79800F9-173F-4DD5-BA7F-885D3A69823E}"/>
                  </a:ext>
                </a:extLst>
              </p:cNvPr>
              <p:cNvSpPr/>
              <p:nvPr/>
            </p:nvSpPr>
            <p:spPr>
              <a:xfrm>
                <a:off x="9187204" y="2565737"/>
                <a:ext cx="2693437" cy="2031325"/>
              </a:xfrm>
              <a:prstGeom prst="rect">
                <a:avLst/>
              </a:prstGeom>
              <a:noFill/>
              <a:ln w="12700">
                <a:solidFill>
                  <a:schemeClr val="tx1"/>
                </a:solidFill>
              </a:ln>
            </p:spPr>
            <p:txBody>
              <a:bodyPr wrap="square" rtlCol="0">
                <a:spAutoFit/>
              </a:bodyPr>
              <a:lstStyle/>
              <a:p>
                <a:pPr algn="just"/>
                <a:r>
                  <a:rPr lang="es-ES" sz="1800" dirty="0">
                    <a:solidFill>
                      <a:schemeClr val="tx1"/>
                    </a:solidFill>
                    <a:latin typeface="Calibri" panose="020F0502020204030204" pitchFamily="34" charset="0"/>
                    <a:ea typeface="Calibri" panose="020F0502020204030204" pitchFamily="34" charset="0"/>
                    <a:cs typeface="Calibri" panose="020F0502020204030204" pitchFamily="34" charset="0"/>
                  </a:rPr>
                  <a:t>A medida que aumenta la temperatura del módulo </a:t>
                </a:r>
                <a:r>
                  <a:rPr lang="es-ES" sz="1800" i="1" dirty="0">
                    <a:solidFill>
                      <a:schemeClr val="tx1"/>
                    </a:solidFill>
                    <a:latin typeface="Calibri" panose="020F0502020204030204" pitchFamily="34" charset="0"/>
                    <a:ea typeface="Calibri" panose="020F0502020204030204" pitchFamily="34" charset="0"/>
                    <a:cs typeface="Calibri" panose="020F0502020204030204" pitchFamily="34" charset="0"/>
                  </a:rPr>
                  <a:t>Tc</a:t>
                </a:r>
                <a:r>
                  <a:rPr lang="es-ES" sz="1800" dirty="0">
                    <a:solidFill>
                      <a:schemeClr val="tx1"/>
                    </a:solidFill>
                    <a:latin typeface="Calibri" panose="020F0502020204030204" pitchFamily="34" charset="0"/>
                    <a:ea typeface="Calibri" panose="020F0502020204030204" pitchFamily="34" charset="0"/>
                    <a:cs typeface="Calibri" panose="020F0502020204030204" pitchFamily="34" charset="0"/>
                  </a:rPr>
                  <a:t>, disminuye la potencia </a:t>
                </a:r>
                <a:r>
                  <a:rPr lang="es-ES" sz="1800" i="1" dirty="0" err="1">
                    <a:solidFill>
                      <a:schemeClr val="tx1"/>
                    </a:solidFill>
                    <a:latin typeface="Calibri" panose="020F0502020204030204" pitchFamily="34" charset="0"/>
                    <a:ea typeface="Calibri" panose="020F0502020204030204" pitchFamily="34" charset="0"/>
                    <a:cs typeface="Calibri" panose="020F0502020204030204" pitchFamily="34" charset="0"/>
                  </a:rPr>
                  <a:t>Pmax</a:t>
                </a:r>
                <a:r>
                  <a:rPr lang="es-ES" sz="1800" dirty="0">
                    <a:solidFill>
                      <a:schemeClr val="tx1"/>
                    </a:solidFill>
                    <a:latin typeface="Calibri" panose="020F0502020204030204" pitchFamily="34" charset="0"/>
                    <a:ea typeface="Calibri" panose="020F0502020204030204" pitchFamily="34" charset="0"/>
                    <a:cs typeface="Calibri" panose="020F0502020204030204" pitchFamily="34" charset="0"/>
                  </a:rPr>
                  <a:t> y el voltaje de circuito abierto </a:t>
                </a:r>
                <a:r>
                  <a:rPr lang="es-ES" sz="1800" i="1" dirty="0">
                    <a:solidFill>
                      <a:schemeClr val="tx1"/>
                    </a:solidFill>
                    <a:latin typeface="Calibri" panose="020F0502020204030204" pitchFamily="34" charset="0"/>
                    <a:ea typeface="Calibri" panose="020F0502020204030204" pitchFamily="34" charset="0"/>
                    <a:cs typeface="Calibri" panose="020F0502020204030204" pitchFamily="34" charset="0"/>
                  </a:rPr>
                  <a:t>Voc</a:t>
                </a:r>
                <a:r>
                  <a:rPr lang="es-ES" sz="1800" dirty="0">
                    <a:solidFill>
                      <a:schemeClr val="tx1"/>
                    </a:solidFill>
                    <a:latin typeface="Calibri" panose="020F0502020204030204" pitchFamily="34" charset="0"/>
                    <a:ea typeface="Calibri" panose="020F0502020204030204" pitchFamily="34" charset="0"/>
                    <a:cs typeface="Calibri" panose="020F0502020204030204" pitchFamily="34" charset="0"/>
                  </a:rPr>
                  <a:t>.</a:t>
                </a:r>
                <a:br>
                  <a:rPr lang="es-ES" sz="1800" dirty="0">
                    <a:solidFill>
                      <a:schemeClr val="tx1"/>
                    </a:solidFill>
                    <a:latin typeface="Calibri" panose="020F0502020204030204" pitchFamily="34" charset="0"/>
                    <a:ea typeface="Calibri" panose="020F0502020204030204" pitchFamily="34" charset="0"/>
                    <a:cs typeface="Calibri" panose="020F0502020204030204" pitchFamily="34" charset="0"/>
                  </a:rPr>
                </a:br>
                <a:br>
                  <a:rPr lang="es-ES" sz="1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s-ES" sz="1800" dirty="0">
                    <a:solidFill>
                      <a:schemeClr val="tx1"/>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s-ES" sz="1800" b="0"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𝑃</m:t>
                    </m:r>
                    <m:r>
                      <a:rPr lang="es-ES" sz="1800" b="0" i="1" smtClean="0">
                        <a:solidFill>
                          <a:schemeClr val="tx1"/>
                        </a:solidFill>
                        <a:latin typeface="Cambria Math" panose="02040503050406030204" pitchFamily="18" charset="0"/>
                        <a:ea typeface="Calibri" panose="020F0502020204030204" pitchFamily="34" charset="0"/>
                        <a:cs typeface="Calibri" panose="020F0502020204030204" pitchFamily="34" charset="0"/>
                      </a:rPr>
                      <m:t>=</m:t>
                    </m:r>
                    <m:r>
                      <a:rPr lang="es-ES" sz="1800" b="0"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𝑉</m:t>
                    </m:r>
                    <m:r>
                      <a:rPr lang="es-ES" sz="1800" i="1">
                        <a:solidFill>
                          <a:schemeClr val="tx1"/>
                        </a:solidFill>
                        <a:latin typeface="Cambria Math" panose="02040503050406030204" pitchFamily="18" charset="0"/>
                        <a:ea typeface="Cambria Math" panose="02040503050406030204" pitchFamily="18" charset="0"/>
                        <a:cs typeface="Calibri" panose="020F0502020204030204" pitchFamily="34" charset="0"/>
                      </a:rPr>
                      <m:t>∙</m:t>
                    </m:r>
                    <m:r>
                      <a:rPr lang="es-ES" sz="1800" b="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𝐼</m:t>
                    </m:r>
                  </m:oMath>
                </a14:m>
                <a:endParaRPr lang="es-E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2" name="Rectángulo 11">
                <a:extLst>
                  <a:ext uri="{FF2B5EF4-FFF2-40B4-BE49-F238E27FC236}">
                    <a16:creationId xmlns:a16="http://schemas.microsoft.com/office/drawing/2014/main" id="{B79800F9-173F-4DD5-BA7F-885D3A69823E}"/>
                  </a:ext>
                </a:extLst>
              </p:cNvPr>
              <p:cNvSpPr>
                <a:spLocks noRot="1" noChangeAspect="1" noMove="1" noResize="1" noEditPoints="1" noAdjustHandles="1" noChangeArrowheads="1" noChangeShapeType="1" noTextEdit="1"/>
              </p:cNvSpPr>
              <p:nvPr/>
            </p:nvSpPr>
            <p:spPr>
              <a:xfrm>
                <a:off x="9187204" y="2565737"/>
                <a:ext cx="2693437" cy="2031325"/>
              </a:xfrm>
              <a:prstGeom prst="rect">
                <a:avLst/>
              </a:prstGeom>
              <a:blipFill>
                <a:blip r:embed="rId7"/>
                <a:stretch>
                  <a:fillRect l="-1577" t="-1493" r="-1802"/>
                </a:stretch>
              </a:blipFill>
              <a:ln w="12700">
                <a:solidFill>
                  <a:schemeClr val="tx1"/>
                </a:solidFill>
              </a:ln>
            </p:spPr>
            <p:txBody>
              <a:bodyPr/>
              <a:lstStyle/>
              <a:p>
                <a:r>
                  <a:rPr lang="es-ES">
                    <a:noFill/>
                  </a:rPr>
                  <a:t> </a:t>
                </a:r>
              </a:p>
            </p:txBody>
          </p:sp>
        </mc:Fallback>
      </mc:AlternateContent>
    </p:spTree>
    <p:extLst>
      <p:ext uri="{BB962C8B-B14F-4D97-AF65-F5344CB8AC3E}">
        <p14:creationId xmlns:p14="http://schemas.microsoft.com/office/powerpoint/2010/main" val="55717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Marcador de número de diapositiva 1">
            <a:extLst>
              <a:ext uri="{FF2B5EF4-FFF2-40B4-BE49-F238E27FC236}">
                <a16:creationId xmlns:a16="http://schemas.microsoft.com/office/drawing/2014/main" id="{35E07E84-DFAA-43DB-A4DD-713511F92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12</a:t>
            </a:fld>
            <a:endParaRPr lang="es-ES"/>
          </a:p>
        </p:txBody>
      </p:sp>
      <p:pic>
        <p:nvPicPr>
          <p:cNvPr id="4" name="Imagen 3">
            <a:extLst>
              <a:ext uri="{FF2B5EF4-FFF2-40B4-BE49-F238E27FC236}">
                <a16:creationId xmlns:a16="http://schemas.microsoft.com/office/drawing/2014/main" id="{F06F5B92-032B-4FB8-924B-58626C5CEAB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6834" y="1059874"/>
            <a:ext cx="7973281" cy="4738252"/>
          </a:xfrm>
          <a:prstGeom prst="rect">
            <a:avLst/>
          </a:prstGeom>
        </p:spPr>
      </p:pic>
      <p:sp>
        <p:nvSpPr>
          <p:cNvPr id="6" name="Rectángulo 5">
            <a:extLst>
              <a:ext uri="{FF2B5EF4-FFF2-40B4-BE49-F238E27FC236}">
                <a16:creationId xmlns:a16="http://schemas.microsoft.com/office/drawing/2014/main" id="{282E03A9-0F3B-4E45-8D53-A01E3766967A}"/>
              </a:ext>
            </a:extLst>
          </p:cNvPr>
          <p:cNvSpPr/>
          <p:nvPr/>
        </p:nvSpPr>
        <p:spPr>
          <a:xfrm>
            <a:off x="0" y="141991"/>
            <a:ext cx="8857964" cy="523220"/>
          </a:xfrm>
          <a:prstGeom prst="rect">
            <a:avLst/>
          </a:prstGeom>
        </p:spPr>
        <p:txBody>
          <a:bodyPr wrap="square">
            <a:spAutoFit/>
          </a:bodyPr>
          <a:lstStyle/>
          <a:p>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Problema</a:t>
            </a:r>
            <a:r>
              <a:rPr lang="es-ES" sz="1050" b="1" dirty="0">
                <a:latin typeface="Calibri" panose="020F0502020204030204" pitchFamily="34" charset="0"/>
                <a:ea typeface="Calibri" panose="020F0502020204030204" pitchFamily="34" charset="0"/>
                <a:cs typeface="Calibri" panose="020F0502020204030204" pitchFamily="34" charset="0"/>
              </a:rPr>
              <a:t> </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en la modelación </a:t>
            </a:r>
            <a:r>
              <a:rPr lang="es-ES" sz="2800" b="1" dirty="0">
                <a:latin typeface="Calibri" panose="020F0502020204030204" pitchFamily="34" charset="0"/>
                <a:ea typeface="Calibri" panose="020F0502020204030204" pitchFamily="34" charset="0"/>
                <a:cs typeface="Calibri" panose="020F0502020204030204" pitchFamily="34" charset="0"/>
              </a:rPr>
              <a:t>de los módulos fotovoltaicos</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 </a:t>
            </a:r>
          </a:p>
        </p:txBody>
      </p:sp>
      <p:sp>
        <p:nvSpPr>
          <p:cNvPr id="7" name="Rectángulo 6">
            <a:extLst>
              <a:ext uri="{FF2B5EF4-FFF2-40B4-BE49-F238E27FC236}">
                <a16:creationId xmlns:a16="http://schemas.microsoft.com/office/drawing/2014/main" id="{4933902E-E7E3-48EA-A0A6-E98901641AD9}"/>
              </a:ext>
            </a:extLst>
          </p:cNvPr>
          <p:cNvSpPr/>
          <p:nvPr/>
        </p:nvSpPr>
        <p:spPr>
          <a:xfrm>
            <a:off x="8090115" y="2258418"/>
            <a:ext cx="3797085" cy="1631216"/>
          </a:xfrm>
          <a:prstGeom prst="rect">
            <a:avLst/>
          </a:prstGeom>
          <a:noFill/>
          <a:ln w="12700">
            <a:solidFill>
              <a:schemeClr val="tx1"/>
            </a:solidFill>
          </a:ln>
        </p:spPr>
        <p:txBody>
          <a:bodyPr wrap="square" rtlCol="0">
            <a:spAutoFit/>
          </a:bodyPr>
          <a:lstStyle/>
          <a:p>
            <a:pPr algn="just"/>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Las curvas I-V que muestran las fichas técnicas, no permiten conocer el comportamiento de los parámetros eléctricos en condiciones reales de operación.</a:t>
            </a:r>
          </a:p>
        </p:txBody>
      </p:sp>
    </p:spTree>
    <p:extLst>
      <p:ext uri="{BB962C8B-B14F-4D97-AF65-F5344CB8AC3E}">
        <p14:creationId xmlns:p14="http://schemas.microsoft.com/office/powerpoint/2010/main" val="716872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13</a:t>
            </a:fld>
            <a:endParaRPr lang="es-ES"/>
          </a:p>
        </p:txBody>
      </p:sp>
      <p:sp>
        <p:nvSpPr>
          <p:cNvPr id="18" name="Rectángulo 17">
            <a:extLst>
              <a:ext uri="{FF2B5EF4-FFF2-40B4-BE49-F238E27FC236}">
                <a16:creationId xmlns:a16="http://schemas.microsoft.com/office/drawing/2014/main" id="{BE79404B-E7D4-4A71-B66A-B899FFEB703A}"/>
              </a:ext>
            </a:extLst>
          </p:cNvPr>
          <p:cNvSpPr/>
          <p:nvPr/>
        </p:nvSpPr>
        <p:spPr>
          <a:xfrm>
            <a:off x="0" y="141991"/>
            <a:ext cx="8857964" cy="523220"/>
          </a:xfrm>
          <a:prstGeom prst="rect">
            <a:avLst/>
          </a:prstGeom>
        </p:spPr>
        <p:txBody>
          <a:bodyPr wrap="square">
            <a:spAutoFit/>
          </a:bodyPr>
          <a:lstStyle/>
          <a:p>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Problema en la modelación </a:t>
            </a:r>
            <a:r>
              <a:rPr lang="es-ES" sz="2800" b="1" dirty="0">
                <a:latin typeface="Calibri" panose="020F0502020204030204" pitchFamily="34" charset="0"/>
                <a:ea typeface="Calibri" panose="020F0502020204030204" pitchFamily="34" charset="0"/>
                <a:cs typeface="Calibri" panose="020F0502020204030204" pitchFamily="34" charset="0"/>
              </a:rPr>
              <a:t>de los módulos fotovoltaicos</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 </a:t>
            </a:r>
          </a:p>
        </p:txBody>
      </p:sp>
      <p:pic>
        <p:nvPicPr>
          <p:cNvPr id="12" name="Imagen 11">
            <a:extLst>
              <a:ext uri="{FF2B5EF4-FFF2-40B4-BE49-F238E27FC236}">
                <a16:creationId xmlns:a16="http://schemas.microsoft.com/office/drawing/2014/main" id="{D4901F09-0202-43F8-BFEF-0E592FF3451F}"/>
              </a:ext>
            </a:extLst>
          </p:cNvPr>
          <p:cNvPicPr>
            <a:picLocks noChangeAspect="1"/>
          </p:cNvPicPr>
          <p:nvPr/>
        </p:nvPicPr>
        <p:blipFill>
          <a:blip r:embed="rId4"/>
          <a:stretch>
            <a:fillRect/>
          </a:stretch>
        </p:blipFill>
        <p:spPr>
          <a:xfrm>
            <a:off x="1284190" y="2990905"/>
            <a:ext cx="1171429" cy="438095"/>
          </a:xfrm>
          <a:prstGeom prst="rect">
            <a:avLst/>
          </a:prstGeom>
        </p:spPr>
      </p:pic>
      <p:pic>
        <p:nvPicPr>
          <p:cNvPr id="20" name="Imagen 19">
            <a:extLst>
              <a:ext uri="{FF2B5EF4-FFF2-40B4-BE49-F238E27FC236}">
                <a16:creationId xmlns:a16="http://schemas.microsoft.com/office/drawing/2014/main" id="{821952F7-0F86-436E-A8B5-AF2C70C161D4}"/>
              </a:ext>
            </a:extLst>
          </p:cNvPr>
          <p:cNvPicPr>
            <a:picLocks noChangeAspect="1"/>
          </p:cNvPicPr>
          <p:nvPr/>
        </p:nvPicPr>
        <p:blipFill>
          <a:blip r:embed="rId5"/>
          <a:stretch>
            <a:fillRect/>
          </a:stretch>
        </p:blipFill>
        <p:spPr>
          <a:xfrm>
            <a:off x="1258063" y="3505497"/>
            <a:ext cx="1780952" cy="542857"/>
          </a:xfrm>
          <a:prstGeom prst="rect">
            <a:avLst/>
          </a:prstGeom>
        </p:spPr>
      </p:pic>
      <p:pic>
        <p:nvPicPr>
          <p:cNvPr id="21" name="Imagen 20">
            <a:extLst>
              <a:ext uri="{FF2B5EF4-FFF2-40B4-BE49-F238E27FC236}">
                <a16:creationId xmlns:a16="http://schemas.microsoft.com/office/drawing/2014/main" id="{C97E7859-E1D2-4700-AC7F-7C7CCAC99E9A}"/>
              </a:ext>
            </a:extLst>
          </p:cNvPr>
          <p:cNvPicPr>
            <a:picLocks noChangeAspect="1"/>
          </p:cNvPicPr>
          <p:nvPr/>
        </p:nvPicPr>
        <p:blipFill>
          <a:blip r:embed="rId6"/>
          <a:stretch>
            <a:fillRect/>
          </a:stretch>
        </p:blipFill>
        <p:spPr>
          <a:xfrm>
            <a:off x="1284190" y="4207762"/>
            <a:ext cx="1047619" cy="457143"/>
          </a:xfrm>
          <a:prstGeom prst="rect">
            <a:avLst/>
          </a:prstGeom>
        </p:spPr>
      </p:pic>
      <p:pic>
        <p:nvPicPr>
          <p:cNvPr id="22" name="Imagen 21">
            <a:extLst>
              <a:ext uri="{FF2B5EF4-FFF2-40B4-BE49-F238E27FC236}">
                <a16:creationId xmlns:a16="http://schemas.microsoft.com/office/drawing/2014/main" id="{EDB1CE50-0317-4FD0-B70F-11E1892C7AA2}"/>
              </a:ext>
            </a:extLst>
          </p:cNvPr>
          <p:cNvPicPr>
            <a:picLocks noChangeAspect="1"/>
          </p:cNvPicPr>
          <p:nvPr/>
        </p:nvPicPr>
        <p:blipFill>
          <a:blip r:embed="rId7"/>
          <a:stretch>
            <a:fillRect/>
          </a:stretch>
        </p:blipFill>
        <p:spPr>
          <a:xfrm>
            <a:off x="1205809" y="4794131"/>
            <a:ext cx="2961905" cy="523810"/>
          </a:xfrm>
          <a:prstGeom prst="rect">
            <a:avLst/>
          </a:prstGeom>
        </p:spPr>
      </p:pic>
      <p:pic>
        <p:nvPicPr>
          <p:cNvPr id="29" name="Imagen 28">
            <a:extLst>
              <a:ext uri="{FF2B5EF4-FFF2-40B4-BE49-F238E27FC236}">
                <a16:creationId xmlns:a16="http://schemas.microsoft.com/office/drawing/2014/main" id="{92559A32-AC0C-4FDD-B5AF-3FEB56C3B6E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67076" y="1259680"/>
            <a:ext cx="5161905" cy="1604346"/>
          </a:xfrm>
          <a:prstGeom prst="rect">
            <a:avLst/>
          </a:prstGeom>
        </p:spPr>
      </p:pic>
      <p:pic>
        <p:nvPicPr>
          <p:cNvPr id="14" name="Imagen 13">
            <a:extLst>
              <a:ext uri="{FF2B5EF4-FFF2-40B4-BE49-F238E27FC236}">
                <a16:creationId xmlns:a16="http://schemas.microsoft.com/office/drawing/2014/main" id="{FBC73FBD-30DD-4470-9799-8C3FC707A589}"/>
              </a:ext>
            </a:extLst>
          </p:cNvPr>
          <p:cNvPicPr>
            <a:picLocks noChangeAspect="1"/>
          </p:cNvPicPr>
          <p:nvPr/>
        </p:nvPicPr>
        <p:blipFill>
          <a:blip r:embed="rId9"/>
          <a:stretch>
            <a:fillRect/>
          </a:stretch>
        </p:blipFill>
        <p:spPr>
          <a:xfrm>
            <a:off x="7141999" y="2909613"/>
            <a:ext cx="1676190" cy="285714"/>
          </a:xfrm>
          <a:prstGeom prst="rect">
            <a:avLst/>
          </a:prstGeom>
        </p:spPr>
      </p:pic>
      <p:pic>
        <p:nvPicPr>
          <p:cNvPr id="15" name="Imagen 14">
            <a:extLst>
              <a:ext uri="{FF2B5EF4-FFF2-40B4-BE49-F238E27FC236}">
                <a16:creationId xmlns:a16="http://schemas.microsoft.com/office/drawing/2014/main" id="{EBEAAB68-6704-4B6C-8899-2B290F8F6E5A}"/>
              </a:ext>
            </a:extLst>
          </p:cNvPr>
          <p:cNvPicPr>
            <a:picLocks noChangeAspect="1"/>
          </p:cNvPicPr>
          <p:nvPr/>
        </p:nvPicPr>
        <p:blipFill>
          <a:blip r:embed="rId10"/>
          <a:stretch>
            <a:fillRect/>
          </a:stretch>
        </p:blipFill>
        <p:spPr>
          <a:xfrm>
            <a:off x="7141999" y="3329298"/>
            <a:ext cx="2028571" cy="1038095"/>
          </a:xfrm>
          <a:prstGeom prst="rect">
            <a:avLst/>
          </a:prstGeom>
        </p:spPr>
      </p:pic>
      <p:pic>
        <p:nvPicPr>
          <p:cNvPr id="16" name="Imagen 15">
            <a:extLst>
              <a:ext uri="{FF2B5EF4-FFF2-40B4-BE49-F238E27FC236}">
                <a16:creationId xmlns:a16="http://schemas.microsoft.com/office/drawing/2014/main" id="{A72B913F-097A-4AE1-A032-59410BB40A8C}"/>
              </a:ext>
            </a:extLst>
          </p:cNvPr>
          <p:cNvPicPr>
            <a:picLocks noChangeAspect="1"/>
          </p:cNvPicPr>
          <p:nvPr/>
        </p:nvPicPr>
        <p:blipFill>
          <a:blip r:embed="rId11"/>
          <a:stretch>
            <a:fillRect/>
          </a:stretch>
        </p:blipFill>
        <p:spPr>
          <a:xfrm>
            <a:off x="7103903" y="4561823"/>
            <a:ext cx="1123810" cy="447619"/>
          </a:xfrm>
          <a:prstGeom prst="rect">
            <a:avLst/>
          </a:prstGeom>
        </p:spPr>
      </p:pic>
      <p:grpSp>
        <p:nvGrpSpPr>
          <p:cNvPr id="23" name="Grupo 22">
            <a:extLst>
              <a:ext uri="{FF2B5EF4-FFF2-40B4-BE49-F238E27FC236}">
                <a16:creationId xmlns:a16="http://schemas.microsoft.com/office/drawing/2014/main" id="{61F12FF2-3687-47A0-A00D-1E04C5FFB5E6}"/>
              </a:ext>
            </a:extLst>
          </p:cNvPr>
          <p:cNvGrpSpPr/>
          <p:nvPr/>
        </p:nvGrpSpPr>
        <p:grpSpPr>
          <a:xfrm>
            <a:off x="7040377" y="5102437"/>
            <a:ext cx="4824045" cy="495883"/>
            <a:chOff x="6021474" y="4230760"/>
            <a:chExt cx="4824045" cy="495883"/>
          </a:xfrm>
        </p:grpSpPr>
        <p:pic>
          <p:nvPicPr>
            <p:cNvPr id="24" name="Imagen 23">
              <a:extLst>
                <a:ext uri="{FF2B5EF4-FFF2-40B4-BE49-F238E27FC236}">
                  <a16:creationId xmlns:a16="http://schemas.microsoft.com/office/drawing/2014/main" id="{DB53541F-D7F3-40CC-907F-452BAA8E65B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021474" y="4250453"/>
              <a:ext cx="2323809" cy="476190"/>
            </a:xfrm>
            <a:prstGeom prst="rect">
              <a:avLst/>
            </a:prstGeom>
          </p:spPr>
        </p:pic>
        <p:pic>
          <p:nvPicPr>
            <p:cNvPr id="25" name="Imagen 24">
              <a:extLst>
                <a:ext uri="{FF2B5EF4-FFF2-40B4-BE49-F238E27FC236}">
                  <a16:creationId xmlns:a16="http://schemas.microsoft.com/office/drawing/2014/main" id="{B9A2CE6F-1166-4510-B119-BE9817F197C1}"/>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8378852" y="4230760"/>
              <a:ext cx="2466667" cy="476190"/>
            </a:xfrm>
            <a:prstGeom prst="rect">
              <a:avLst/>
            </a:prstGeom>
          </p:spPr>
        </p:pic>
      </p:grpSp>
      <p:sp>
        <p:nvSpPr>
          <p:cNvPr id="26" name="Rectángulo 25">
            <a:extLst>
              <a:ext uri="{FF2B5EF4-FFF2-40B4-BE49-F238E27FC236}">
                <a16:creationId xmlns:a16="http://schemas.microsoft.com/office/drawing/2014/main" id="{DE92AE0C-11D5-4A11-822B-9449E25974BF}"/>
              </a:ext>
            </a:extLst>
          </p:cNvPr>
          <p:cNvSpPr/>
          <p:nvPr/>
        </p:nvSpPr>
        <p:spPr>
          <a:xfrm>
            <a:off x="3413487" y="2837016"/>
            <a:ext cx="2273210" cy="307777"/>
          </a:xfrm>
          <a:prstGeom prst="rect">
            <a:avLst/>
          </a:prstGeom>
        </p:spPr>
        <p:txBody>
          <a:bodyPr wrap="squar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Modelo de un diodo [</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14"/>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27" name="Rectángulo 26">
            <a:extLst>
              <a:ext uri="{FF2B5EF4-FFF2-40B4-BE49-F238E27FC236}">
                <a16:creationId xmlns:a16="http://schemas.microsoft.com/office/drawing/2014/main" id="{EC9AC365-6BFB-467A-96C0-44346A4814B4}"/>
              </a:ext>
            </a:extLst>
          </p:cNvPr>
          <p:cNvSpPr/>
          <p:nvPr/>
        </p:nvSpPr>
        <p:spPr>
          <a:xfrm>
            <a:off x="9655578" y="2852593"/>
            <a:ext cx="2273209" cy="307777"/>
          </a:xfrm>
          <a:prstGeom prst="rect">
            <a:avLst/>
          </a:prstGeom>
        </p:spPr>
        <p:txBody>
          <a:bodyPr wrap="squar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Modelo de dos diodo [</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14"/>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28" name="Rectángulo 27">
            <a:extLst>
              <a:ext uri="{FF2B5EF4-FFF2-40B4-BE49-F238E27FC236}">
                <a16:creationId xmlns:a16="http://schemas.microsoft.com/office/drawing/2014/main" id="{1D619886-EE99-46D2-8FC8-864CA09E4717}"/>
              </a:ext>
            </a:extLst>
          </p:cNvPr>
          <p:cNvSpPr/>
          <p:nvPr/>
        </p:nvSpPr>
        <p:spPr>
          <a:xfrm>
            <a:off x="4428982" y="5963306"/>
            <a:ext cx="5681669" cy="553998"/>
          </a:xfrm>
          <a:prstGeom prst="rect">
            <a:avLst/>
          </a:prstGeom>
          <a:noFill/>
          <a:ln w="12700">
            <a:solidFill>
              <a:schemeClr val="tx1"/>
            </a:solidFill>
          </a:ln>
        </p:spPr>
        <p:txBody>
          <a:bodyPr wrap="square" rtlCol="0">
            <a:spAutoFit/>
          </a:bodyPr>
          <a:lstStyle/>
          <a:p>
            <a:pPr algn="just"/>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Modelo no lineal implícito, ampliamente usado por la comunidad científica,  para determinar la corriente de salida </a:t>
            </a:r>
            <a:r>
              <a:rPr lang="es-ES" sz="1500" i="1" dirty="0">
                <a:solidFill>
                  <a:schemeClr val="tx1"/>
                </a:solidFill>
                <a:latin typeface="Calibri" panose="020F0502020204030204" pitchFamily="34" charset="0"/>
                <a:ea typeface="Calibri" panose="020F0502020204030204" pitchFamily="34" charset="0"/>
                <a:cs typeface="Calibri" panose="020F0502020204030204" pitchFamily="34" charset="0"/>
              </a:rPr>
              <a:t>I.</a:t>
            </a:r>
            <a:endPar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EFBD6367-2790-440C-9D65-7F3530457887}"/>
              </a:ext>
            </a:extLst>
          </p:cNvPr>
          <p:cNvPicPr>
            <a:picLocks noChangeAspect="1"/>
          </p:cNvPicPr>
          <p:nvPr/>
        </p:nvPicPr>
        <p:blipFill>
          <a:blip r:embed="rId15"/>
          <a:stretch>
            <a:fillRect/>
          </a:stretch>
        </p:blipFill>
        <p:spPr>
          <a:xfrm>
            <a:off x="6122570" y="1225547"/>
            <a:ext cx="5161905" cy="1698646"/>
          </a:xfrm>
          <a:prstGeom prst="rect">
            <a:avLst/>
          </a:prstGeom>
        </p:spPr>
      </p:pic>
    </p:spTree>
    <p:extLst>
      <p:ext uri="{BB962C8B-B14F-4D97-AF65-F5344CB8AC3E}">
        <p14:creationId xmlns:p14="http://schemas.microsoft.com/office/powerpoint/2010/main" val="4208131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pic>
        <p:nvPicPr>
          <p:cNvPr id="20" name="Imagen 19">
            <a:extLst>
              <a:ext uri="{FF2B5EF4-FFF2-40B4-BE49-F238E27FC236}">
                <a16:creationId xmlns:a16="http://schemas.microsoft.com/office/drawing/2014/main" id="{080E2B60-4DA2-4BC9-9B7F-64A52A1C71E0}"/>
              </a:ext>
            </a:extLst>
          </p:cNvPr>
          <p:cNvPicPr>
            <a:picLocks noChangeAspect="1"/>
          </p:cNvPicPr>
          <p:nvPr/>
        </p:nvPicPr>
        <p:blipFill>
          <a:blip r:embed="rId4"/>
          <a:stretch>
            <a:fillRect/>
          </a:stretch>
        </p:blipFill>
        <p:spPr>
          <a:xfrm>
            <a:off x="5676826" y="1283229"/>
            <a:ext cx="3809524" cy="600000"/>
          </a:xfrm>
          <a:prstGeom prst="rect">
            <a:avLst/>
          </a:prstGeom>
        </p:spPr>
      </p:pic>
      <p:pic>
        <p:nvPicPr>
          <p:cNvPr id="12" name="Imagen 11">
            <a:extLst>
              <a:ext uri="{FF2B5EF4-FFF2-40B4-BE49-F238E27FC236}">
                <a16:creationId xmlns:a16="http://schemas.microsoft.com/office/drawing/2014/main" id="{83611322-AEC9-4B07-85CF-FA2E704C66DF}"/>
              </a:ext>
            </a:extLst>
          </p:cNvPr>
          <p:cNvPicPr>
            <a:picLocks noChangeAspect="1"/>
          </p:cNvPicPr>
          <p:nvPr/>
        </p:nvPicPr>
        <p:blipFill>
          <a:blip r:embed="rId5"/>
          <a:stretch>
            <a:fillRect/>
          </a:stretch>
        </p:blipFill>
        <p:spPr>
          <a:xfrm>
            <a:off x="6106609" y="2414189"/>
            <a:ext cx="3257143" cy="561905"/>
          </a:xfrm>
          <a:prstGeom prst="rect">
            <a:avLst/>
          </a:prstGeom>
        </p:spPr>
      </p:pic>
      <p:sp>
        <p:nvSpPr>
          <p:cNvPr id="10" name="Flecha: hacia abajo 9">
            <a:extLst>
              <a:ext uri="{FF2B5EF4-FFF2-40B4-BE49-F238E27FC236}">
                <a16:creationId xmlns:a16="http://schemas.microsoft.com/office/drawing/2014/main" id="{909B4630-9969-44F5-9091-3405329E31D1}"/>
              </a:ext>
            </a:extLst>
          </p:cNvPr>
          <p:cNvSpPr/>
          <p:nvPr/>
        </p:nvSpPr>
        <p:spPr>
          <a:xfrm>
            <a:off x="6015171" y="1823933"/>
            <a:ext cx="300183" cy="657143"/>
          </a:xfrm>
          <a:prstGeom prst="downArrow">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solidFill>
                <a:schemeClr val="tx1"/>
              </a:solidFill>
            </a:endParaRPr>
          </a:p>
        </p:txBody>
      </p:sp>
      <p:sp>
        <p:nvSpPr>
          <p:cNvPr id="11" name="Flecha: hacia abajo 10">
            <a:extLst>
              <a:ext uri="{FF2B5EF4-FFF2-40B4-BE49-F238E27FC236}">
                <a16:creationId xmlns:a16="http://schemas.microsoft.com/office/drawing/2014/main" id="{A8DFB870-654A-42FA-806C-1C6D9BC02729}"/>
              </a:ext>
            </a:extLst>
          </p:cNvPr>
          <p:cNvSpPr/>
          <p:nvPr/>
        </p:nvSpPr>
        <p:spPr>
          <a:xfrm>
            <a:off x="7670275" y="2852933"/>
            <a:ext cx="282620" cy="668708"/>
          </a:xfrm>
          <a:prstGeom prst="downArrow">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solidFill>
                <a:schemeClr val="tx1"/>
              </a:solidFill>
            </a:endParaRPr>
          </a:p>
        </p:txBody>
      </p:sp>
      <p:pic>
        <p:nvPicPr>
          <p:cNvPr id="13" name="Imagen 12">
            <a:extLst>
              <a:ext uri="{FF2B5EF4-FFF2-40B4-BE49-F238E27FC236}">
                <a16:creationId xmlns:a16="http://schemas.microsoft.com/office/drawing/2014/main" id="{8CE11871-F2BC-4F94-B537-8D89E195F0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740459" y="3465985"/>
            <a:ext cx="3076190" cy="533333"/>
          </a:xfrm>
          <a:prstGeom prst="rect">
            <a:avLst/>
          </a:prstGeom>
        </p:spPr>
      </p:pic>
      <p:sp>
        <p:nvSpPr>
          <p:cNvPr id="14" name="CuadroTexto 13">
            <a:extLst>
              <a:ext uri="{FF2B5EF4-FFF2-40B4-BE49-F238E27FC236}">
                <a16:creationId xmlns:a16="http://schemas.microsoft.com/office/drawing/2014/main" id="{F15ECA1A-B3DE-45B4-90A8-744C746236FB}"/>
              </a:ext>
            </a:extLst>
          </p:cNvPr>
          <p:cNvSpPr txBox="1"/>
          <p:nvPr/>
        </p:nvSpPr>
        <p:spPr>
          <a:xfrm>
            <a:off x="7526854" y="4159693"/>
            <a:ext cx="1959496" cy="1104918"/>
          </a:xfrm>
          <a:prstGeom prst="rect">
            <a:avLst/>
          </a:prstGeom>
          <a:noFill/>
        </p:spPr>
        <p:txBody>
          <a:bodyPr wrap="square" rtlCol="0">
            <a:spAutoFit/>
          </a:bodyPr>
          <a:lstStyle/>
          <a:p>
            <a:pPr>
              <a:lnSpc>
                <a:spcPct val="107000"/>
              </a:lnSpc>
              <a:spcAft>
                <a:spcPts val="600"/>
              </a:spcAft>
            </a:pP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T</a:t>
            </a:r>
            <a:r>
              <a:rPr lang="en-US" sz="1200" i="1" kern="100" baseline="-25000" dirty="0">
                <a:effectLst/>
                <a:latin typeface="Calibri" panose="020F0502020204030204" pitchFamily="34" charset="0"/>
                <a:ea typeface="Calibri" panose="020F0502020204030204" pitchFamily="34" charset="0"/>
                <a:cs typeface="Times New Roman" panose="02020603050405020304" pitchFamily="18" charset="0"/>
              </a:rPr>
              <a:t>a</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Ambient temperature</a:t>
            </a:r>
            <a:endParaRPr lang="es-E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G</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irradiance</a:t>
            </a:r>
          </a:p>
          <a:p>
            <a:pPr>
              <a:lnSpc>
                <a:spcPct val="107000"/>
              </a:lnSpc>
              <a:spcAft>
                <a:spcPts val="600"/>
              </a:spcAft>
            </a:pPr>
            <a:r>
              <a:rPr lang="en-US" sz="1200" i="1" kern="100" dirty="0">
                <a:latin typeface="Calibri" panose="020F0502020204030204" pitchFamily="34" charset="0"/>
                <a:ea typeface="Calibri" panose="020F0502020204030204" pitchFamily="34" charset="0"/>
                <a:cs typeface="Calibri" panose="020F0502020204030204" pitchFamily="34" charset="0"/>
              </a:rPr>
              <a:t>G</a:t>
            </a:r>
            <a:r>
              <a:rPr lang="en-US" sz="1200" i="1" kern="100" baseline="-25000" dirty="0">
                <a:latin typeface="Calibri" panose="020F0502020204030204" pitchFamily="34" charset="0"/>
                <a:ea typeface="Calibri" panose="020F0502020204030204" pitchFamily="34" charset="0"/>
                <a:cs typeface="Calibri" panose="020F0502020204030204" pitchFamily="34" charset="0"/>
              </a:rPr>
              <a:t>NOCT</a:t>
            </a:r>
            <a:r>
              <a:rPr lang="en-US" sz="1200" kern="100" dirty="0">
                <a:latin typeface="Calibri" panose="020F0502020204030204" pitchFamily="34" charset="0"/>
                <a:ea typeface="Calibri" panose="020F0502020204030204" pitchFamily="34" charset="0"/>
                <a:cs typeface="Calibri" panose="020F0502020204030204" pitchFamily="34" charset="0"/>
              </a:rPr>
              <a:t>: 800 W/m</a:t>
            </a:r>
            <a:r>
              <a:rPr lang="en-US" sz="1200" kern="100" baseline="30000" dirty="0">
                <a:latin typeface="Calibri" panose="020F0502020204030204" pitchFamily="34" charset="0"/>
                <a:ea typeface="Calibri" panose="020F0502020204030204" pitchFamily="34" charset="0"/>
                <a:cs typeface="Calibri" panose="020F0502020204030204" pitchFamily="34" charset="0"/>
              </a:rPr>
              <a:t>2</a:t>
            </a:r>
            <a:endParaRPr lang="es-ES" sz="12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en-US" sz="1200" i="1" kern="100" dirty="0" err="1">
                <a:latin typeface="Calibri" panose="020F0502020204030204" pitchFamily="34" charset="0"/>
                <a:ea typeface="Calibri" panose="020F0502020204030204" pitchFamily="34" charset="0"/>
                <a:cs typeface="Calibri" panose="020F0502020204030204" pitchFamily="34" charset="0"/>
              </a:rPr>
              <a:t>T</a:t>
            </a:r>
            <a:r>
              <a:rPr lang="en-US" sz="1200" i="1" kern="100" baseline="-25000" dirty="0" err="1">
                <a:latin typeface="Calibri" panose="020F0502020204030204" pitchFamily="34" charset="0"/>
                <a:ea typeface="Calibri" panose="020F0502020204030204" pitchFamily="34" charset="0"/>
                <a:cs typeface="Calibri" panose="020F0502020204030204" pitchFamily="34" charset="0"/>
              </a:rPr>
              <a:t>a,NOCT</a:t>
            </a:r>
            <a:r>
              <a:rPr lang="en-US" sz="1200" kern="100" dirty="0">
                <a:latin typeface="Calibri" panose="020F0502020204030204" pitchFamily="34" charset="0"/>
                <a:ea typeface="Calibri" panose="020F0502020204030204" pitchFamily="34" charset="0"/>
                <a:cs typeface="Calibri" panose="020F0502020204030204" pitchFamily="34" charset="0"/>
              </a:rPr>
              <a:t>: 20 °</a:t>
            </a:r>
            <a:r>
              <a:rPr lang="en-US" sz="1200" kern="100" dirty="0">
                <a:latin typeface="Calibri" panose="020F0502020204030204" pitchFamily="34" charset="0"/>
                <a:ea typeface="Calibri" panose="020F0502020204030204" pitchFamily="34" charset="0"/>
                <a:cs typeface="Times New Roman" panose="02020603050405020304" pitchFamily="18" charset="0"/>
              </a:rPr>
              <a:t>C</a:t>
            </a:r>
            <a:endParaRPr lang="es-ES" sz="12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5" name="Imagen 14">
            <a:extLst>
              <a:ext uri="{FF2B5EF4-FFF2-40B4-BE49-F238E27FC236}">
                <a16:creationId xmlns:a16="http://schemas.microsoft.com/office/drawing/2014/main" id="{9D67863E-19FB-422D-9194-A8D1F1AA6A5F}"/>
              </a:ext>
            </a:extLst>
          </p:cNvPr>
          <p:cNvPicPr>
            <a:picLocks noChangeAspect="1"/>
          </p:cNvPicPr>
          <p:nvPr/>
        </p:nvPicPr>
        <p:blipFill>
          <a:blip r:embed="rId7"/>
          <a:stretch>
            <a:fillRect/>
          </a:stretch>
        </p:blipFill>
        <p:spPr>
          <a:xfrm>
            <a:off x="533643" y="3048757"/>
            <a:ext cx="3028571" cy="561905"/>
          </a:xfrm>
          <a:prstGeom prst="rect">
            <a:avLst/>
          </a:prstGeom>
        </p:spPr>
      </p:pic>
      <p:pic>
        <p:nvPicPr>
          <p:cNvPr id="16" name="Imagen 15">
            <a:extLst>
              <a:ext uri="{FF2B5EF4-FFF2-40B4-BE49-F238E27FC236}">
                <a16:creationId xmlns:a16="http://schemas.microsoft.com/office/drawing/2014/main" id="{A65BBA87-4E7D-4FED-95A9-9378CA733975}"/>
              </a:ext>
            </a:extLst>
          </p:cNvPr>
          <p:cNvPicPr>
            <a:picLocks noChangeAspect="1"/>
          </p:cNvPicPr>
          <p:nvPr/>
        </p:nvPicPr>
        <p:blipFill>
          <a:blip r:embed="rId8"/>
          <a:stretch>
            <a:fillRect/>
          </a:stretch>
        </p:blipFill>
        <p:spPr>
          <a:xfrm>
            <a:off x="423976" y="3833850"/>
            <a:ext cx="3885714" cy="628571"/>
          </a:xfrm>
          <a:prstGeom prst="rect">
            <a:avLst/>
          </a:prstGeom>
        </p:spPr>
      </p:pic>
      <p:pic>
        <p:nvPicPr>
          <p:cNvPr id="17" name="Imagen 16">
            <a:extLst>
              <a:ext uri="{FF2B5EF4-FFF2-40B4-BE49-F238E27FC236}">
                <a16:creationId xmlns:a16="http://schemas.microsoft.com/office/drawing/2014/main" id="{34A071A7-1944-4284-B989-05C52AE9A378}"/>
              </a:ext>
            </a:extLst>
          </p:cNvPr>
          <p:cNvPicPr>
            <a:picLocks noChangeAspect="1"/>
          </p:cNvPicPr>
          <p:nvPr/>
        </p:nvPicPr>
        <p:blipFill>
          <a:blip r:embed="rId9"/>
          <a:stretch>
            <a:fillRect/>
          </a:stretch>
        </p:blipFill>
        <p:spPr>
          <a:xfrm>
            <a:off x="423976" y="4618140"/>
            <a:ext cx="5571429" cy="676190"/>
          </a:xfrm>
          <a:prstGeom prst="rect">
            <a:avLst/>
          </a:prstGeom>
        </p:spPr>
      </p:pic>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14</a:t>
            </a:fld>
            <a:endParaRPr lang="es-ES"/>
          </a:p>
        </p:txBody>
      </p:sp>
      <p:sp>
        <p:nvSpPr>
          <p:cNvPr id="18" name="Rectángulo 17">
            <a:extLst>
              <a:ext uri="{FF2B5EF4-FFF2-40B4-BE49-F238E27FC236}">
                <a16:creationId xmlns:a16="http://schemas.microsoft.com/office/drawing/2014/main" id="{BE79404B-E7D4-4A71-B66A-B899FFEB703A}"/>
              </a:ext>
            </a:extLst>
          </p:cNvPr>
          <p:cNvSpPr/>
          <p:nvPr/>
        </p:nvSpPr>
        <p:spPr>
          <a:xfrm>
            <a:off x="0" y="141991"/>
            <a:ext cx="8857964" cy="523220"/>
          </a:xfrm>
          <a:prstGeom prst="rect">
            <a:avLst/>
          </a:prstGeom>
        </p:spPr>
        <p:txBody>
          <a:bodyPr wrap="square">
            <a:spAutoFit/>
          </a:bodyPr>
          <a:lstStyle/>
          <a:p>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Problema</a:t>
            </a:r>
            <a:r>
              <a:rPr lang="es-ES" sz="1050" b="1" dirty="0">
                <a:latin typeface="Calibri" panose="020F0502020204030204" pitchFamily="34" charset="0"/>
                <a:ea typeface="Calibri" panose="020F0502020204030204" pitchFamily="34" charset="0"/>
                <a:cs typeface="Calibri" panose="020F0502020204030204" pitchFamily="34" charset="0"/>
              </a:rPr>
              <a:t> </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en la modelación </a:t>
            </a:r>
            <a:r>
              <a:rPr lang="es-ES" sz="2800" b="1" dirty="0">
                <a:latin typeface="Calibri" panose="020F0502020204030204" pitchFamily="34" charset="0"/>
                <a:ea typeface="Calibri" panose="020F0502020204030204" pitchFamily="34" charset="0"/>
                <a:cs typeface="Calibri" panose="020F0502020204030204" pitchFamily="34" charset="0"/>
              </a:rPr>
              <a:t>de los módulos fotovoltaicos</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 </a:t>
            </a:r>
          </a:p>
        </p:txBody>
      </p:sp>
      <p:sp>
        <p:nvSpPr>
          <p:cNvPr id="19" name="Rectángulo 18">
            <a:extLst>
              <a:ext uri="{FF2B5EF4-FFF2-40B4-BE49-F238E27FC236}">
                <a16:creationId xmlns:a16="http://schemas.microsoft.com/office/drawing/2014/main" id="{D4A12032-47C2-4080-8E6C-329A962001F2}"/>
              </a:ext>
            </a:extLst>
          </p:cNvPr>
          <p:cNvSpPr/>
          <p:nvPr/>
        </p:nvSpPr>
        <p:spPr>
          <a:xfrm>
            <a:off x="6589113" y="5498170"/>
            <a:ext cx="4544134" cy="784830"/>
          </a:xfrm>
          <a:prstGeom prst="rect">
            <a:avLst/>
          </a:prstGeom>
          <a:noFill/>
          <a:ln w="12700">
            <a:solidFill>
              <a:schemeClr val="tx1"/>
            </a:solidFill>
          </a:ln>
        </p:spPr>
        <p:txBody>
          <a:bodyPr wrap="square" rtlCol="0">
            <a:spAutoFit/>
          </a:bodyPr>
          <a:lstStyle/>
          <a:p>
            <a:pPr algn="just"/>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La modelación matemática permite conocer el comportamiento de los módulos fotovoltaicos, para cualquier condición  de operación.</a:t>
            </a:r>
          </a:p>
        </p:txBody>
      </p:sp>
      <p:pic>
        <p:nvPicPr>
          <p:cNvPr id="28" name="Imagen 27">
            <a:extLst>
              <a:ext uri="{FF2B5EF4-FFF2-40B4-BE49-F238E27FC236}">
                <a16:creationId xmlns:a16="http://schemas.microsoft.com/office/drawing/2014/main" id="{22387734-F90F-4DC1-AA37-218EAB85289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24718" y="900459"/>
            <a:ext cx="5161905" cy="1895238"/>
          </a:xfrm>
          <a:prstGeom prst="rect">
            <a:avLst/>
          </a:prstGeom>
        </p:spPr>
      </p:pic>
      <p:sp>
        <p:nvSpPr>
          <p:cNvPr id="4" name="Rectángulo 3">
            <a:extLst>
              <a:ext uri="{FF2B5EF4-FFF2-40B4-BE49-F238E27FC236}">
                <a16:creationId xmlns:a16="http://schemas.microsoft.com/office/drawing/2014/main" id="{C57A8606-7FA4-4732-8487-E3B9CB5CE2D7}"/>
              </a:ext>
            </a:extLst>
          </p:cNvPr>
          <p:cNvSpPr/>
          <p:nvPr/>
        </p:nvSpPr>
        <p:spPr>
          <a:xfrm>
            <a:off x="9640751" y="1397718"/>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11"/>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30" name="Rectángulo 29">
            <a:extLst>
              <a:ext uri="{FF2B5EF4-FFF2-40B4-BE49-F238E27FC236}">
                <a16:creationId xmlns:a16="http://schemas.microsoft.com/office/drawing/2014/main" id="{596ED4D5-CDE6-430C-B9C1-9BA9D79E9C3F}"/>
              </a:ext>
            </a:extLst>
          </p:cNvPr>
          <p:cNvSpPr/>
          <p:nvPr/>
        </p:nvSpPr>
        <p:spPr>
          <a:xfrm>
            <a:off x="3606472" y="3160230"/>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12"/>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31" name="Rectángulo 30">
            <a:extLst>
              <a:ext uri="{FF2B5EF4-FFF2-40B4-BE49-F238E27FC236}">
                <a16:creationId xmlns:a16="http://schemas.microsoft.com/office/drawing/2014/main" id="{C410A18D-64EC-46D5-8661-876D15337D41}"/>
              </a:ext>
            </a:extLst>
          </p:cNvPr>
          <p:cNvSpPr/>
          <p:nvPr/>
        </p:nvSpPr>
        <p:spPr>
          <a:xfrm>
            <a:off x="4264404" y="4005804"/>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12"/>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32" name="Rectángulo 31">
            <a:extLst>
              <a:ext uri="{FF2B5EF4-FFF2-40B4-BE49-F238E27FC236}">
                <a16:creationId xmlns:a16="http://schemas.microsoft.com/office/drawing/2014/main" id="{54648EE4-257B-4009-BF69-6EE83FFA1D2D}"/>
              </a:ext>
            </a:extLst>
          </p:cNvPr>
          <p:cNvSpPr/>
          <p:nvPr/>
        </p:nvSpPr>
        <p:spPr>
          <a:xfrm>
            <a:off x="6025050" y="4849263"/>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12"/>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33" name="Rectángulo 32">
            <a:extLst>
              <a:ext uri="{FF2B5EF4-FFF2-40B4-BE49-F238E27FC236}">
                <a16:creationId xmlns:a16="http://schemas.microsoft.com/office/drawing/2014/main" id="{3BF42ABA-23E1-4B8A-88FD-ED0D3E1C8D43}"/>
              </a:ext>
            </a:extLst>
          </p:cNvPr>
          <p:cNvSpPr/>
          <p:nvPr/>
        </p:nvSpPr>
        <p:spPr>
          <a:xfrm>
            <a:off x="10780158" y="3578762"/>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12"/>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34" name="Rectángulo 33">
            <a:extLst>
              <a:ext uri="{FF2B5EF4-FFF2-40B4-BE49-F238E27FC236}">
                <a16:creationId xmlns:a16="http://schemas.microsoft.com/office/drawing/2014/main" id="{1E47BFB2-4E79-467C-BC9D-20140284F60C}"/>
              </a:ext>
            </a:extLst>
          </p:cNvPr>
          <p:cNvSpPr/>
          <p:nvPr/>
        </p:nvSpPr>
        <p:spPr>
          <a:xfrm>
            <a:off x="9401592" y="2502207"/>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12"/>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Tree>
    <p:extLst>
      <p:ext uri="{BB962C8B-B14F-4D97-AF65-F5344CB8AC3E}">
        <p14:creationId xmlns:p14="http://schemas.microsoft.com/office/powerpoint/2010/main" val="320939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pic>
        <p:nvPicPr>
          <p:cNvPr id="41" name="Imagen 40">
            <a:extLst>
              <a:ext uri="{FF2B5EF4-FFF2-40B4-BE49-F238E27FC236}">
                <a16:creationId xmlns:a16="http://schemas.microsoft.com/office/drawing/2014/main" id="{FA5DC70F-3D9D-441C-B281-AD49BFE52CFB}"/>
              </a:ext>
            </a:extLst>
          </p:cNvPr>
          <p:cNvPicPr>
            <a:picLocks noChangeAspect="1"/>
          </p:cNvPicPr>
          <p:nvPr/>
        </p:nvPicPr>
        <p:blipFill>
          <a:blip r:embed="rId4"/>
          <a:stretch>
            <a:fillRect/>
          </a:stretch>
        </p:blipFill>
        <p:spPr>
          <a:xfrm>
            <a:off x="6589113" y="2459095"/>
            <a:ext cx="3257143" cy="561905"/>
          </a:xfrm>
          <a:prstGeom prst="rect">
            <a:avLst/>
          </a:prstGeom>
        </p:spPr>
      </p:pic>
      <p:pic>
        <p:nvPicPr>
          <p:cNvPr id="15" name="Imagen 14">
            <a:extLst>
              <a:ext uri="{FF2B5EF4-FFF2-40B4-BE49-F238E27FC236}">
                <a16:creationId xmlns:a16="http://schemas.microsoft.com/office/drawing/2014/main" id="{9D67863E-19FB-422D-9194-A8D1F1AA6A5F}"/>
              </a:ext>
            </a:extLst>
          </p:cNvPr>
          <p:cNvPicPr>
            <a:picLocks noChangeAspect="1"/>
          </p:cNvPicPr>
          <p:nvPr/>
        </p:nvPicPr>
        <p:blipFill>
          <a:blip r:embed="rId5"/>
          <a:stretch>
            <a:fillRect/>
          </a:stretch>
        </p:blipFill>
        <p:spPr>
          <a:xfrm>
            <a:off x="533643" y="3048757"/>
            <a:ext cx="3028571" cy="561905"/>
          </a:xfrm>
          <a:prstGeom prst="rect">
            <a:avLst/>
          </a:prstGeom>
        </p:spPr>
      </p:pic>
      <p:pic>
        <p:nvPicPr>
          <p:cNvPr id="16" name="Imagen 15">
            <a:extLst>
              <a:ext uri="{FF2B5EF4-FFF2-40B4-BE49-F238E27FC236}">
                <a16:creationId xmlns:a16="http://schemas.microsoft.com/office/drawing/2014/main" id="{A65BBA87-4E7D-4FED-95A9-9378CA733975}"/>
              </a:ext>
            </a:extLst>
          </p:cNvPr>
          <p:cNvPicPr>
            <a:picLocks noChangeAspect="1"/>
          </p:cNvPicPr>
          <p:nvPr/>
        </p:nvPicPr>
        <p:blipFill>
          <a:blip r:embed="rId6"/>
          <a:stretch>
            <a:fillRect/>
          </a:stretch>
        </p:blipFill>
        <p:spPr>
          <a:xfrm>
            <a:off x="423976" y="3825141"/>
            <a:ext cx="3885714" cy="628571"/>
          </a:xfrm>
          <a:prstGeom prst="rect">
            <a:avLst/>
          </a:prstGeom>
        </p:spPr>
      </p:pic>
      <p:pic>
        <p:nvPicPr>
          <p:cNvPr id="17" name="Imagen 16">
            <a:extLst>
              <a:ext uri="{FF2B5EF4-FFF2-40B4-BE49-F238E27FC236}">
                <a16:creationId xmlns:a16="http://schemas.microsoft.com/office/drawing/2014/main" id="{34A071A7-1944-4284-B989-05C52AE9A378}"/>
              </a:ext>
            </a:extLst>
          </p:cNvPr>
          <p:cNvPicPr>
            <a:picLocks noChangeAspect="1"/>
          </p:cNvPicPr>
          <p:nvPr/>
        </p:nvPicPr>
        <p:blipFill>
          <a:blip r:embed="rId7"/>
          <a:stretch>
            <a:fillRect/>
          </a:stretch>
        </p:blipFill>
        <p:spPr>
          <a:xfrm>
            <a:off x="423976" y="4618140"/>
            <a:ext cx="5571429" cy="676190"/>
          </a:xfrm>
          <a:prstGeom prst="rect">
            <a:avLst/>
          </a:prstGeom>
        </p:spPr>
      </p:pic>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15</a:t>
            </a:fld>
            <a:endParaRPr lang="es-ES"/>
          </a:p>
        </p:txBody>
      </p:sp>
      <p:sp>
        <p:nvSpPr>
          <p:cNvPr id="18" name="Rectángulo 17">
            <a:extLst>
              <a:ext uri="{FF2B5EF4-FFF2-40B4-BE49-F238E27FC236}">
                <a16:creationId xmlns:a16="http://schemas.microsoft.com/office/drawing/2014/main" id="{BE79404B-E7D4-4A71-B66A-B899FFEB703A}"/>
              </a:ext>
            </a:extLst>
          </p:cNvPr>
          <p:cNvSpPr/>
          <p:nvPr/>
        </p:nvSpPr>
        <p:spPr>
          <a:xfrm>
            <a:off x="0" y="141991"/>
            <a:ext cx="8857964" cy="523220"/>
          </a:xfrm>
          <a:prstGeom prst="rect">
            <a:avLst/>
          </a:prstGeom>
        </p:spPr>
        <p:txBody>
          <a:bodyPr wrap="square">
            <a:spAutoFit/>
          </a:bodyPr>
          <a:lstStyle/>
          <a:p>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Problema</a:t>
            </a:r>
            <a:r>
              <a:rPr lang="es-ES" sz="1050" b="1" dirty="0">
                <a:latin typeface="Calibri" panose="020F0502020204030204" pitchFamily="34" charset="0"/>
                <a:ea typeface="Calibri" panose="020F0502020204030204" pitchFamily="34" charset="0"/>
                <a:cs typeface="Calibri" panose="020F0502020204030204" pitchFamily="34" charset="0"/>
              </a:rPr>
              <a:t> </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en la modelación </a:t>
            </a:r>
            <a:r>
              <a:rPr lang="es-ES" sz="2800" b="1" dirty="0">
                <a:latin typeface="Calibri" panose="020F0502020204030204" pitchFamily="34" charset="0"/>
                <a:ea typeface="Calibri" panose="020F0502020204030204" pitchFamily="34" charset="0"/>
                <a:cs typeface="Calibri" panose="020F0502020204030204" pitchFamily="34" charset="0"/>
              </a:rPr>
              <a:t>de los módulos fotovoltaicos</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 </a:t>
            </a:r>
          </a:p>
        </p:txBody>
      </p:sp>
      <p:sp>
        <p:nvSpPr>
          <p:cNvPr id="19" name="Rectángulo 18">
            <a:extLst>
              <a:ext uri="{FF2B5EF4-FFF2-40B4-BE49-F238E27FC236}">
                <a16:creationId xmlns:a16="http://schemas.microsoft.com/office/drawing/2014/main" id="{D4A12032-47C2-4080-8E6C-329A962001F2}"/>
              </a:ext>
            </a:extLst>
          </p:cNvPr>
          <p:cNvSpPr/>
          <p:nvPr/>
        </p:nvSpPr>
        <p:spPr>
          <a:xfrm>
            <a:off x="6589113" y="5498170"/>
            <a:ext cx="4544134" cy="784830"/>
          </a:xfrm>
          <a:prstGeom prst="rect">
            <a:avLst/>
          </a:prstGeom>
          <a:noFill/>
          <a:ln w="12700">
            <a:solidFill>
              <a:schemeClr val="tx1"/>
            </a:solidFill>
          </a:ln>
        </p:spPr>
        <p:txBody>
          <a:bodyPr wrap="square" rtlCol="0">
            <a:spAutoFit/>
          </a:bodyPr>
          <a:lstStyle/>
          <a:p>
            <a:pPr algn="just"/>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El modelo de dos diodos es más preciso que el modelo de un diodo. Es más complejo de resolver, ya que tiene más incógnitas.</a:t>
            </a:r>
          </a:p>
        </p:txBody>
      </p:sp>
      <p:sp>
        <p:nvSpPr>
          <p:cNvPr id="3" name="Rectángulo 2">
            <a:extLst>
              <a:ext uri="{FF2B5EF4-FFF2-40B4-BE49-F238E27FC236}">
                <a16:creationId xmlns:a16="http://schemas.microsoft.com/office/drawing/2014/main" id="{AD548E94-0207-4878-9F9E-71C0BB07E1F7}"/>
              </a:ext>
            </a:extLst>
          </p:cNvPr>
          <p:cNvSpPr/>
          <p:nvPr/>
        </p:nvSpPr>
        <p:spPr>
          <a:xfrm>
            <a:off x="3606472" y="3160230"/>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8"/>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24" name="Rectángulo 23">
            <a:extLst>
              <a:ext uri="{FF2B5EF4-FFF2-40B4-BE49-F238E27FC236}">
                <a16:creationId xmlns:a16="http://schemas.microsoft.com/office/drawing/2014/main" id="{A76A36DC-6B2A-4C42-B665-39CBA6135813}"/>
              </a:ext>
            </a:extLst>
          </p:cNvPr>
          <p:cNvSpPr/>
          <p:nvPr/>
        </p:nvSpPr>
        <p:spPr>
          <a:xfrm>
            <a:off x="4347815" y="3985537"/>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8"/>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25" name="Rectángulo 24">
            <a:extLst>
              <a:ext uri="{FF2B5EF4-FFF2-40B4-BE49-F238E27FC236}">
                <a16:creationId xmlns:a16="http://schemas.microsoft.com/office/drawing/2014/main" id="{2BBB8A64-2AEE-40BE-B16B-C6B8EE80114A}"/>
              </a:ext>
            </a:extLst>
          </p:cNvPr>
          <p:cNvSpPr/>
          <p:nvPr/>
        </p:nvSpPr>
        <p:spPr>
          <a:xfrm>
            <a:off x="5983237" y="4802346"/>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8"/>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pic>
        <p:nvPicPr>
          <p:cNvPr id="5" name="Imagen 4">
            <a:extLst>
              <a:ext uri="{FF2B5EF4-FFF2-40B4-BE49-F238E27FC236}">
                <a16:creationId xmlns:a16="http://schemas.microsoft.com/office/drawing/2014/main" id="{CE6AA67B-4174-4261-9953-DEC80EC2C39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1927" y="896445"/>
            <a:ext cx="5581940" cy="1914286"/>
          </a:xfrm>
          <a:prstGeom prst="rect">
            <a:avLst/>
          </a:prstGeom>
        </p:spPr>
      </p:pic>
      <p:grpSp>
        <p:nvGrpSpPr>
          <p:cNvPr id="23" name="Grupo 22">
            <a:extLst>
              <a:ext uri="{FF2B5EF4-FFF2-40B4-BE49-F238E27FC236}">
                <a16:creationId xmlns:a16="http://schemas.microsoft.com/office/drawing/2014/main" id="{BD54DEBB-3331-4027-9E3B-8EA0D19F149F}"/>
              </a:ext>
            </a:extLst>
          </p:cNvPr>
          <p:cNvGrpSpPr/>
          <p:nvPr/>
        </p:nvGrpSpPr>
        <p:grpSpPr>
          <a:xfrm>
            <a:off x="6196597" y="1335214"/>
            <a:ext cx="4824045" cy="495883"/>
            <a:chOff x="6021474" y="4230760"/>
            <a:chExt cx="4824045" cy="495883"/>
          </a:xfrm>
        </p:grpSpPr>
        <p:pic>
          <p:nvPicPr>
            <p:cNvPr id="21" name="Imagen 20">
              <a:extLst>
                <a:ext uri="{FF2B5EF4-FFF2-40B4-BE49-F238E27FC236}">
                  <a16:creationId xmlns:a16="http://schemas.microsoft.com/office/drawing/2014/main" id="{B8B454F8-BEC5-4D25-8251-FA4E1DBA2983}"/>
                </a:ext>
              </a:extLst>
            </p:cNvPr>
            <p:cNvPicPr>
              <a:picLocks noChangeAspect="1"/>
            </p:cNvPicPr>
            <p:nvPr/>
          </p:nvPicPr>
          <p:blipFill>
            <a:blip r:embed="rId10"/>
            <a:stretch>
              <a:fillRect/>
            </a:stretch>
          </p:blipFill>
          <p:spPr>
            <a:xfrm>
              <a:off x="6021474" y="4250453"/>
              <a:ext cx="2323809" cy="476190"/>
            </a:xfrm>
            <a:prstGeom prst="rect">
              <a:avLst/>
            </a:prstGeom>
          </p:spPr>
        </p:pic>
        <p:pic>
          <p:nvPicPr>
            <p:cNvPr id="22" name="Imagen 21">
              <a:extLst>
                <a:ext uri="{FF2B5EF4-FFF2-40B4-BE49-F238E27FC236}">
                  <a16:creationId xmlns:a16="http://schemas.microsoft.com/office/drawing/2014/main" id="{A442A20D-8A15-495F-9B5F-4DA6A9958E6D}"/>
                </a:ext>
              </a:extLst>
            </p:cNvPr>
            <p:cNvPicPr>
              <a:picLocks noChangeAspect="1"/>
            </p:cNvPicPr>
            <p:nvPr/>
          </p:nvPicPr>
          <p:blipFill>
            <a:blip r:embed="rId11"/>
            <a:stretch>
              <a:fillRect/>
            </a:stretch>
          </p:blipFill>
          <p:spPr>
            <a:xfrm>
              <a:off x="8378852" y="4230760"/>
              <a:ext cx="2466667" cy="476190"/>
            </a:xfrm>
            <a:prstGeom prst="rect">
              <a:avLst/>
            </a:prstGeom>
          </p:spPr>
        </p:pic>
      </p:grpSp>
      <p:sp>
        <p:nvSpPr>
          <p:cNvPr id="29" name="Flecha: hacia abajo 28">
            <a:extLst>
              <a:ext uri="{FF2B5EF4-FFF2-40B4-BE49-F238E27FC236}">
                <a16:creationId xmlns:a16="http://schemas.microsoft.com/office/drawing/2014/main" id="{84A122A3-D9EB-4E01-AAD7-8CA74733EC6B}"/>
              </a:ext>
            </a:extLst>
          </p:cNvPr>
          <p:cNvSpPr/>
          <p:nvPr/>
        </p:nvSpPr>
        <p:spPr>
          <a:xfrm>
            <a:off x="6490703" y="1853652"/>
            <a:ext cx="300183" cy="657143"/>
          </a:xfrm>
          <a:prstGeom prst="downArrow">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solidFill>
                <a:schemeClr val="tx1"/>
              </a:solidFill>
            </a:endParaRPr>
          </a:p>
        </p:txBody>
      </p:sp>
      <p:pic>
        <p:nvPicPr>
          <p:cNvPr id="33" name="Imagen 32">
            <a:extLst>
              <a:ext uri="{FF2B5EF4-FFF2-40B4-BE49-F238E27FC236}">
                <a16:creationId xmlns:a16="http://schemas.microsoft.com/office/drawing/2014/main" id="{7705E0F8-A942-4181-BD5E-96B3CA59352F}"/>
              </a:ext>
            </a:extLst>
          </p:cNvPr>
          <p:cNvPicPr>
            <a:picLocks noChangeAspect="1"/>
          </p:cNvPicPr>
          <p:nvPr/>
        </p:nvPicPr>
        <p:blipFill>
          <a:blip r:embed="rId12"/>
          <a:stretch>
            <a:fillRect/>
          </a:stretch>
        </p:blipFill>
        <p:spPr>
          <a:xfrm>
            <a:off x="8250828" y="3478284"/>
            <a:ext cx="3076190" cy="533333"/>
          </a:xfrm>
          <a:prstGeom prst="rect">
            <a:avLst/>
          </a:prstGeom>
        </p:spPr>
      </p:pic>
      <p:sp>
        <p:nvSpPr>
          <p:cNvPr id="35" name="Rectángulo 34">
            <a:extLst>
              <a:ext uri="{FF2B5EF4-FFF2-40B4-BE49-F238E27FC236}">
                <a16:creationId xmlns:a16="http://schemas.microsoft.com/office/drawing/2014/main" id="{0989823F-42F0-4192-A8FA-593278359737}"/>
              </a:ext>
            </a:extLst>
          </p:cNvPr>
          <p:cNvSpPr/>
          <p:nvPr/>
        </p:nvSpPr>
        <p:spPr>
          <a:xfrm>
            <a:off x="10016375" y="2549742"/>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8"/>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36" name="Rectángulo 35">
            <a:extLst>
              <a:ext uri="{FF2B5EF4-FFF2-40B4-BE49-F238E27FC236}">
                <a16:creationId xmlns:a16="http://schemas.microsoft.com/office/drawing/2014/main" id="{EF8C7AF2-A628-4104-8FA8-28BD3BA42E9E}"/>
              </a:ext>
            </a:extLst>
          </p:cNvPr>
          <p:cNvSpPr/>
          <p:nvPr/>
        </p:nvSpPr>
        <p:spPr>
          <a:xfrm>
            <a:off x="11434611" y="3591064"/>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8"/>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38" name="Rectángulo 37">
            <a:extLst>
              <a:ext uri="{FF2B5EF4-FFF2-40B4-BE49-F238E27FC236}">
                <a16:creationId xmlns:a16="http://schemas.microsoft.com/office/drawing/2014/main" id="{265FD8DA-5579-46F7-8E03-BA785AA265E8}"/>
              </a:ext>
            </a:extLst>
          </p:cNvPr>
          <p:cNvSpPr/>
          <p:nvPr/>
        </p:nvSpPr>
        <p:spPr>
          <a:xfrm>
            <a:off x="11020642" y="1409076"/>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13"/>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sp>
        <p:nvSpPr>
          <p:cNvPr id="32" name="Flecha: hacia abajo 31">
            <a:extLst>
              <a:ext uri="{FF2B5EF4-FFF2-40B4-BE49-F238E27FC236}">
                <a16:creationId xmlns:a16="http://schemas.microsoft.com/office/drawing/2014/main" id="{07B72DF0-4324-49B7-9DE1-BFE7D5AE12CA}"/>
              </a:ext>
            </a:extLst>
          </p:cNvPr>
          <p:cNvSpPr/>
          <p:nvPr/>
        </p:nvSpPr>
        <p:spPr>
          <a:xfrm>
            <a:off x="8206773" y="2881722"/>
            <a:ext cx="282620" cy="668708"/>
          </a:xfrm>
          <a:prstGeom prst="downArrow">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solidFill>
                <a:schemeClr val="tx1"/>
              </a:solidFill>
            </a:endParaRPr>
          </a:p>
        </p:txBody>
      </p:sp>
      <p:pic>
        <p:nvPicPr>
          <p:cNvPr id="26" name="Imagen 25">
            <a:extLst>
              <a:ext uri="{FF2B5EF4-FFF2-40B4-BE49-F238E27FC236}">
                <a16:creationId xmlns:a16="http://schemas.microsoft.com/office/drawing/2014/main" id="{F4822CA2-F001-4B14-8AFC-F5BF102D9448}"/>
              </a:ext>
            </a:extLst>
          </p:cNvPr>
          <p:cNvPicPr>
            <a:picLocks noChangeAspect="1"/>
          </p:cNvPicPr>
          <p:nvPr/>
        </p:nvPicPr>
        <p:blipFill>
          <a:blip r:embed="rId14"/>
          <a:stretch>
            <a:fillRect/>
          </a:stretch>
        </p:blipFill>
        <p:spPr>
          <a:xfrm>
            <a:off x="7247199" y="4658694"/>
            <a:ext cx="1919147" cy="510153"/>
          </a:xfrm>
          <a:prstGeom prst="rect">
            <a:avLst/>
          </a:prstGeom>
        </p:spPr>
      </p:pic>
    </p:spTree>
    <p:extLst>
      <p:ext uri="{BB962C8B-B14F-4D97-AF65-F5344CB8AC3E}">
        <p14:creationId xmlns:p14="http://schemas.microsoft.com/office/powerpoint/2010/main" val="1593589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16</a:t>
            </a:fld>
            <a:endParaRPr lang="es-ES"/>
          </a:p>
        </p:txBody>
      </p:sp>
      <p:sp>
        <p:nvSpPr>
          <p:cNvPr id="18" name="Rectángulo 17">
            <a:extLst>
              <a:ext uri="{FF2B5EF4-FFF2-40B4-BE49-F238E27FC236}">
                <a16:creationId xmlns:a16="http://schemas.microsoft.com/office/drawing/2014/main" id="{BE79404B-E7D4-4A71-B66A-B899FFEB703A}"/>
              </a:ext>
            </a:extLst>
          </p:cNvPr>
          <p:cNvSpPr/>
          <p:nvPr/>
        </p:nvSpPr>
        <p:spPr>
          <a:xfrm>
            <a:off x="0" y="141991"/>
            <a:ext cx="8857964" cy="523220"/>
          </a:xfrm>
          <a:prstGeom prst="rect">
            <a:avLst/>
          </a:prstGeom>
        </p:spPr>
        <p:txBody>
          <a:bodyPr wrap="square">
            <a:spAutoFit/>
          </a:bodyPr>
          <a:lstStyle/>
          <a:p>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Problema</a:t>
            </a:r>
            <a:r>
              <a:rPr lang="es-ES" sz="1050" b="1" dirty="0">
                <a:latin typeface="Calibri" panose="020F0502020204030204" pitchFamily="34" charset="0"/>
                <a:ea typeface="Calibri" panose="020F0502020204030204" pitchFamily="34" charset="0"/>
                <a:cs typeface="Calibri" panose="020F0502020204030204" pitchFamily="34" charset="0"/>
              </a:rPr>
              <a:t> </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en la modelación </a:t>
            </a:r>
            <a:r>
              <a:rPr lang="es-ES" sz="2800" b="1" dirty="0">
                <a:latin typeface="Calibri" panose="020F0502020204030204" pitchFamily="34" charset="0"/>
                <a:ea typeface="Calibri" panose="020F0502020204030204" pitchFamily="34" charset="0"/>
                <a:cs typeface="Calibri" panose="020F0502020204030204" pitchFamily="34" charset="0"/>
              </a:rPr>
              <a:t>de los módulos fotovoltaicos</a:t>
            </a:r>
            <a:r>
              <a:rPr lang="es-ES" sz="2800" b="1" dirty="0">
                <a:solidFill>
                  <a:schemeClr val="dk1"/>
                </a:solidFill>
                <a:latin typeface="Calibri" panose="020F0502020204030204" pitchFamily="34" charset="0"/>
                <a:ea typeface="Calibri" panose="020F0502020204030204" pitchFamily="34" charset="0"/>
                <a:cs typeface="Calibri" panose="020F0502020204030204" pitchFamily="34" charset="0"/>
              </a:rPr>
              <a:t> </a:t>
            </a:r>
          </a:p>
        </p:txBody>
      </p:sp>
      <p:sp>
        <p:nvSpPr>
          <p:cNvPr id="19" name="Rectángulo 18">
            <a:extLst>
              <a:ext uri="{FF2B5EF4-FFF2-40B4-BE49-F238E27FC236}">
                <a16:creationId xmlns:a16="http://schemas.microsoft.com/office/drawing/2014/main" id="{D4A12032-47C2-4080-8E6C-329A962001F2}"/>
              </a:ext>
            </a:extLst>
          </p:cNvPr>
          <p:cNvSpPr/>
          <p:nvPr/>
        </p:nvSpPr>
        <p:spPr>
          <a:xfrm>
            <a:off x="827314" y="2536448"/>
            <a:ext cx="10406743" cy="1785104"/>
          </a:xfrm>
          <a:prstGeom prst="rect">
            <a:avLst/>
          </a:prstGeom>
          <a:noFill/>
          <a:ln w="12700">
            <a:solidFill>
              <a:schemeClr val="tx1"/>
            </a:solidFill>
          </a:ln>
        </p:spPr>
        <p:txBody>
          <a:bodyPr wrap="square" rtlCol="0">
            <a:spAutoFit/>
          </a:bodyPr>
          <a:lstStyle/>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Es necesario aplicar métodos matemáticos para conocer el comportamiento de los módulos fotovoltaicos antes condiciones meteorológicas diversas. </a:t>
            </a:r>
          </a:p>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Los modelos empleados por la comunidad científica son funciones exponenciales implícitas con varios parámetros desconocidos.</a:t>
            </a:r>
          </a:p>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El objetivo de los especialistas es calcular los parámetros desconocidos de forma tal que permitan obtener las curvas I-V para las condiciones de laboratorios STC.</a:t>
            </a:r>
          </a:p>
        </p:txBody>
      </p:sp>
    </p:spTree>
    <p:extLst>
      <p:ext uri="{BB962C8B-B14F-4D97-AF65-F5344CB8AC3E}">
        <p14:creationId xmlns:p14="http://schemas.microsoft.com/office/powerpoint/2010/main" val="861755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Google Shape;164;p1">
            <a:extLst>
              <a:ext uri="{FF2B5EF4-FFF2-40B4-BE49-F238E27FC236}">
                <a16:creationId xmlns:a16="http://schemas.microsoft.com/office/drawing/2014/main" id="{4D628FB0-8175-4387-86A5-7E0C41EB3D25}"/>
              </a:ext>
            </a:extLst>
          </p:cNvPr>
          <p:cNvSpPr txBox="1">
            <a:spLocks/>
          </p:cNvSpPr>
          <p:nvPr/>
        </p:nvSpPr>
        <p:spPr>
          <a:xfrm>
            <a:off x="809897" y="2208301"/>
            <a:ext cx="9545591" cy="198450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00000"/>
              </a:lnSpc>
              <a:buSzPts val="2400"/>
            </a:pPr>
            <a:r>
              <a:rPr lang="es-ES" sz="4800" b="1" dirty="0">
                <a:latin typeface="Calibri" panose="020F0502020204030204" pitchFamily="34" charset="0"/>
                <a:ea typeface="Calibri" panose="020F0502020204030204" pitchFamily="34" charset="0"/>
                <a:cs typeface="Calibri" panose="020F0502020204030204" pitchFamily="34" charset="0"/>
              </a:rPr>
              <a:t>Métodos empleados en la comunidad científica para calcular los parámetros desconocidos</a:t>
            </a:r>
            <a:endParaRPr lang="en-US" sz="4800" b="1" dirty="0">
              <a:latin typeface="Calibri" panose="020F0502020204030204" pitchFamily="34" charset="0"/>
              <a:ea typeface="Calibri" panose="020F0502020204030204" pitchFamily="34" charset="0"/>
              <a:cs typeface="Calibri" panose="020F0502020204030204" pitchFamily="34" charset="0"/>
            </a:endParaRPr>
          </a:p>
        </p:txBody>
      </p:sp>
      <p:sp>
        <p:nvSpPr>
          <p:cNvPr id="2" name="Marcador de número de diapositiva 1">
            <a:extLst>
              <a:ext uri="{FF2B5EF4-FFF2-40B4-BE49-F238E27FC236}">
                <a16:creationId xmlns:a16="http://schemas.microsoft.com/office/drawing/2014/main" id="{9AA54EF3-A43F-4A90-8BE5-2BBDE7B011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17</a:t>
            </a:fld>
            <a:endParaRPr lang="es-ES"/>
          </a:p>
        </p:txBody>
      </p:sp>
    </p:spTree>
    <p:extLst>
      <p:ext uri="{BB962C8B-B14F-4D97-AF65-F5344CB8AC3E}">
        <p14:creationId xmlns:p14="http://schemas.microsoft.com/office/powerpoint/2010/main" val="236880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8" name="Rectángulo 17">
            <a:extLst>
              <a:ext uri="{FF2B5EF4-FFF2-40B4-BE49-F238E27FC236}">
                <a16:creationId xmlns:a16="http://schemas.microsoft.com/office/drawing/2014/main" id="{BE79404B-E7D4-4A71-B66A-B899FFEB703A}"/>
              </a:ext>
            </a:extLst>
          </p:cNvPr>
          <p:cNvSpPr/>
          <p:nvPr/>
        </p:nvSpPr>
        <p:spPr>
          <a:xfrm>
            <a:off x="0" y="14043"/>
            <a:ext cx="8857964" cy="954107"/>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Métodos empleados en la comunidad científica para calcular los parámetros desconocidos</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18</a:t>
            </a:fld>
            <a:endParaRPr lang="es-ES"/>
          </a:p>
        </p:txBody>
      </p:sp>
      <p:sp>
        <p:nvSpPr>
          <p:cNvPr id="19" name="Rectángulo 18">
            <a:extLst>
              <a:ext uri="{FF2B5EF4-FFF2-40B4-BE49-F238E27FC236}">
                <a16:creationId xmlns:a16="http://schemas.microsoft.com/office/drawing/2014/main" id="{D4A12032-47C2-4080-8E6C-329A962001F2}"/>
              </a:ext>
            </a:extLst>
          </p:cNvPr>
          <p:cNvSpPr/>
          <p:nvPr/>
        </p:nvSpPr>
        <p:spPr>
          <a:xfrm>
            <a:off x="7435765" y="2608693"/>
            <a:ext cx="4320300" cy="1677382"/>
          </a:xfrm>
          <a:prstGeom prst="rect">
            <a:avLst/>
          </a:prstGeom>
          <a:noFill/>
          <a:ln w="12700">
            <a:solidFill>
              <a:schemeClr val="tx1"/>
            </a:solidFill>
          </a:ln>
        </p:spPr>
        <p:txBody>
          <a:bodyPr wrap="square" rtlCol="0">
            <a:spAutoFit/>
          </a:bodyPr>
          <a:lstStyle/>
          <a:p>
            <a:pPr algn="just"/>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Los parámetros estimados no tienen que ser los mismos para cada método empleado, el objetivo es calcular la combinación de los parámetros de forma tal que el modelo cumpla las condiciones STC.</a:t>
            </a:r>
          </a:p>
          <a:p>
            <a:pPr algn="just"/>
            <a:endPar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87313" indent="-87313" algn="just">
              <a:buFont typeface="Arial" panose="020B0604020202090204" pitchFamily="34" charset="0"/>
              <a:buChar char="•"/>
            </a:pP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El modelo de un diodo tiene 5 </a:t>
            </a:r>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parámetros desconocidos</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87313" indent="-87313" algn="just">
              <a:buFont typeface="Arial" panose="020B0604020202090204" pitchFamily="34" charset="0"/>
              <a:buChar char="•"/>
            </a:pP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El modelo de dos diodos tiene 7 </a:t>
            </a:r>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parámetros desconocidos</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pic>
        <p:nvPicPr>
          <p:cNvPr id="12" name="Imagen 11">
            <a:extLst>
              <a:ext uri="{FF2B5EF4-FFF2-40B4-BE49-F238E27FC236}">
                <a16:creationId xmlns:a16="http://schemas.microsoft.com/office/drawing/2014/main" id="{2CD49BCA-479B-4D8D-9AD5-0DB96F5B905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3194" y="976943"/>
            <a:ext cx="6836898" cy="3993641"/>
          </a:xfrm>
          <a:prstGeom prst="rect">
            <a:avLst/>
          </a:prstGeom>
        </p:spPr>
      </p:pic>
      <p:sp>
        <p:nvSpPr>
          <p:cNvPr id="20" name="Rectángulo 19">
            <a:extLst>
              <a:ext uri="{FF2B5EF4-FFF2-40B4-BE49-F238E27FC236}">
                <a16:creationId xmlns:a16="http://schemas.microsoft.com/office/drawing/2014/main" id="{073C6898-0C27-4CD6-A9C7-389379EE1E8B}"/>
              </a:ext>
            </a:extLst>
          </p:cNvPr>
          <p:cNvSpPr/>
          <p:nvPr/>
        </p:nvSpPr>
        <p:spPr>
          <a:xfrm>
            <a:off x="450820" y="4988169"/>
            <a:ext cx="6836899" cy="646331"/>
          </a:xfrm>
          <a:prstGeom prst="rect">
            <a:avLst/>
          </a:prstGeom>
        </p:spPr>
        <p:txBody>
          <a:bodyPr wrap="square">
            <a:spAutoFit/>
          </a:bodyPr>
          <a:lstStyle/>
          <a:p>
            <a:r>
              <a:rPr lang="es-ES" sz="1200" dirty="0" err="1">
                <a:latin typeface="Calibri" panose="020F0502020204030204" pitchFamily="34" charset="0"/>
                <a:ea typeface="Calibri" panose="020F0502020204030204" pitchFamily="34" charset="0"/>
                <a:cs typeface="Calibri" panose="020F0502020204030204" pitchFamily="34" charset="0"/>
              </a:rPr>
              <a:t>Venkateswari</a:t>
            </a:r>
            <a:r>
              <a:rPr lang="es-ES" sz="1200" dirty="0">
                <a:latin typeface="Calibri" panose="020F0502020204030204" pitchFamily="34" charset="0"/>
                <a:ea typeface="Calibri" panose="020F0502020204030204" pitchFamily="34" charset="0"/>
                <a:cs typeface="Calibri" panose="020F0502020204030204" pitchFamily="34" charset="0"/>
              </a:rPr>
              <a:t>, R., </a:t>
            </a:r>
            <a:r>
              <a:rPr lang="es-ES" sz="1200" dirty="0" err="1">
                <a:latin typeface="Calibri" panose="020F0502020204030204" pitchFamily="34" charset="0"/>
                <a:ea typeface="Calibri" panose="020F0502020204030204" pitchFamily="34" charset="0"/>
                <a:cs typeface="Calibri" panose="020F0502020204030204" pitchFamily="34" charset="0"/>
              </a:rPr>
              <a:t>Rajasekar</a:t>
            </a:r>
            <a:r>
              <a:rPr lang="es-ES" sz="1200" dirty="0">
                <a:latin typeface="Calibri" panose="020F0502020204030204" pitchFamily="34" charset="0"/>
                <a:ea typeface="Calibri" panose="020F0502020204030204" pitchFamily="34" charset="0"/>
                <a:cs typeface="Calibri" panose="020F0502020204030204" pitchFamily="34" charset="0"/>
              </a:rPr>
              <a:t>, N., 2021. </a:t>
            </a:r>
            <a:r>
              <a:rPr lang="es-ES" sz="1200" dirty="0" err="1">
                <a:latin typeface="Calibri" panose="020F0502020204030204" pitchFamily="34" charset="0"/>
                <a:ea typeface="Calibri" panose="020F0502020204030204" pitchFamily="34" charset="0"/>
                <a:cs typeface="Calibri" panose="020F0502020204030204" pitchFamily="34" charset="0"/>
              </a:rPr>
              <a:t>Review</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parameter</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estimation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techniques</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of</a:t>
            </a:r>
            <a:r>
              <a:rPr lang="es-ES" sz="1200" dirty="0">
                <a:latin typeface="Calibri" panose="020F0502020204030204" pitchFamily="34" charset="0"/>
                <a:ea typeface="Calibri" panose="020F0502020204030204" pitchFamily="34" charset="0"/>
                <a:cs typeface="Calibri" panose="020F0502020204030204" pitchFamily="34" charset="0"/>
              </a:rPr>
              <a:t> solar </a:t>
            </a:r>
            <a:r>
              <a:rPr lang="es-ES" sz="1200" dirty="0" err="1">
                <a:latin typeface="Calibri" panose="020F0502020204030204" pitchFamily="34" charset="0"/>
                <a:ea typeface="Calibri" panose="020F0502020204030204" pitchFamily="34" charset="0"/>
                <a:cs typeface="Calibri" panose="020F0502020204030204" pitchFamily="34" charset="0"/>
              </a:rPr>
              <a:t>photovoltaic</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systems</a:t>
            </a:r>
            <a:r>
              <a:rPr lang="es-ES" sz="1200" dirty="0">
                <a:latin typeface="Calibri" panose="020F0502020204030204" pitchFamily="34" charset="0"/>
                <a:ea typeface="Calibri" panose="020F0502020204030204" pitchFamily="34" charset="0"/>
                <a:cs typeface="Calibri" panose="020F0502020204030204" pitchFamily="34" charset="0"/>
              </a:rPr>
              <a:t>. International </a:t>
            </a:r>
            <a:r>
              <a:rPr lang="es-ES" sz="1200" dirty="0" err="1">
                <a:latin typeface="Calibri" panose="020F0502020204030204" pitchFamily="34" charset="0"/>
                <a:ea typeface="Calibri" panose="020F0502020204030204" pitchFamily="34" charset="0"/>
                <a:cs typeface="Calibri" panose="020F0502020204030204" pitchFamily="34" charset="0"/>
              </a:rPr>
              <a:t>Transactions</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Electrical</a:t>
            </a:r>
            <a:r>
              <a:rPr lang="es-ES" sz="1200" dirty="0">
                <a:latin typeface="Calibri" panose="020F0502020204030204" pitchFamily="34" charset="0"/>
                <a:ea typeface="Calibri" panose="020F0502020204030204" pitchFamily="34" charset="0"/>
                <a:cs typeface="Calibri" panose="020F0502020204030204" pitchFamily="34" charset="0"/>
              </a:rPr>
              <a:t> Energy </a:t>
            </a:r>
            <a:r>
              <a:rPr lang="es-ES" sz="1200" dirty="0" err="1">
                <a:latin typeface="Calibri" panose="020F0502020204030204" pitchFamily="34" charset="0"/>
                <a:ea typeface="Calibri" panose="020F0502020204030204" pitchFamily="34" charset="0"/>
                <a:cs typeface="Calibri" panose="020F0502020204030204" pitchFamily="34" charset="0"/>
              </a:rPr>
              <a:t>Systems</a:t>
            </a:r>
            <a:r>
              <a:rPr lang="es-ES" sz="1200" dirty="0">
                <a:latin typeface="Calibri" panose="020F0502020204030204" pitchFamily="34" charset="0"/>
                <a:ea typeface="Calibri" panose="020F0502020204030204" pitchFamily="34" charset="0"/>
                <a:cs typeface="Calibri" panose="020F0502020204030204" pitchFamily="34" charset="0"/>
              </a:rPr>
              <a:t> 31, e13113. </a:t>
            </a:r>
            <a:r>
              <a:rPr lang="es-ES" sz="1200" dirty="0">
                <a:latin typeface="Calibri" panose="020F0502020204030204" pitchFamily="34" charset="0"/>
                <a:ea typeface="Calibri" panose="020F0502020204030204" pitchFamily="34" charset="0"/>
                <a:cs typeface="Calibri" panose="020F0502020204030204" pitchFamily="34" charset="0"/>
                <a:hlinkClick r:id="rId5"/>
              </a:rPr>
              <a:t>https://doi.org/10.1002/2050-7038.13113</a:t>
            </a:r>
            <a:r>
              <a:rPr lang="es-ES" sz="12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721209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19</a:t>
            </a:fld>
            <a:endParaRPr lang="es-ES"/>
          </a:p>
        </p:txBody>
      </p:sp>
      <p:sp>
        <p:nvSpPr>
          <p:cNvPr id="19" name="Rectángulo 18">
            <a:extLst>
              <a:ext uri="{FF2B5EF4-FFF2-40B4-BE49-F238E27FC236}">
                <a16:creationId xmlns:a16="http://schemas.microsoft.com/office/drawing/2014/main" id="{D4A12032-47C2-4080-8E6C-329A962001F2}"/>
              </a:ext>
            </a:extLst>
          </p:cNvPr>
          <p:cNvSpPr/>
          <p:nvPr/>
        </p:nvSpPr>
        <p:spPr>
          <a:xfrm>
            <a:off x="248155" y="2354930"/>
            <a:ext cx="3287526" cy="461665"/>
          </a:xfrm>
          <a:prstGeom prst="rect">
            <a:avLst/>
          </a:prstGeom>
          <a:noFill/>
          <a:ln w="12700">
            <a:solidFill>
              <a:schemeClr val="tx1"/>
            </a:solidFill>
          </a:ln>
        </p:spPr>
        <p:txBody>
          <a:bodyPr wrap="square" rtlCol="0">
            <a:spAutoFit/>
          </a:bodyPr>
          <a:lstStyle/>
          <a:p>
            <a:pPr algn="just"/>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Comúnmente el método Newton-Raphson es empleado como referencia.</a:t>
            </a:r>
          </a:p>
        </p:txBody>
      </p:sp>
      <p:pic>
        <p:nvPicPr>
          <p:cNvPr id="3" name="Imagen 2">
            <a:extLst>
              <a:ext uri="{FF2B5EF4-FFF2-40B4-BE49-F238E27FC236}">
                <a16:creationId xmlns:a16="http://schemas.microsoft.com/office/drawing/2014/main" id="{5BE97C70-978A-4E4A-B014-17F5F4B2699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006950" y="608939"/>
            <a:ext cx="4939948" cy="6184567"/>
          </a:xfrm>
          <a:prstGeom prst="rect">
            <a:avLst/>
          </a:prstGeom>
        </p:spPr>
      </p:pic>
      <p:sp>
        <p:nvSpPr>
          <p:cNvPr id="7" name="Rectángulo 6">
            <a:extLst>
              <a:ext uri="{FF2B5EF4-FFF2-40B4-BE49-F238E27FC236}">
                <a16:creationId xmlns:a16="http://schemas.microsoft.com/office/drawing/2014/main" id="{41D6A5FD-2496-4865-95AD-7D47546484FC}"/>
              </a:ext>
            </a:extLst>
          </p:cNvPr>
          <p:cNvSpPr/>
          <p:nvPr/>
        </p:nvSpPr>
        <p:spPr>
          <a:xfrm>
            <a:off x="9261606" y="2816595"/>
            <a:ext cx="2743199" cy="1384995"/>
          </a:xfrm>
          <a:prstGeom prst="rect">
            <a:avLst/>
          </a:prstGeom>
        </p:spPr>
        <p:txBody>
          <a:bodyPr wrap="square">
            <a:spAutoFit/>
          </a:bodyPr>
          <a:lstStyle/>
          <a:p>
            <a:r>
              <a:rPr lang="es-ES" sz="1200" dirty="0" err="1">
                <a:latin typeface="Calibri" panose="020F0502020204030204" pitchFamily="34" charset="0"/>
                <a:ea typeface="Calibri" panose="020F0502020204030204" pitchFamily="34" charset="0"/>
                <a:cs typeface="Calibri" panose="020F0502020204030204" pitchFamily="34" charset="0"/>
              </a:rPr>
              <a:t>Venkateswari</a:t>
            </a:r>
            <a:r>
              <a:rPr lang="es-ES" sz="1200" dirty="0">
                <a:latin typeface="Calibri" panose="020F0502020204030204" pitchFamily="34" charset="0"/>
                <a:ea typeface="Calibri" panose="020F0502020204030204" pitchFamily="34" charset="0"/>
                <a:cs typeface="Calibri" panose="020F0502020204030204" pitchFamily="34" charset="0"/>
              </a:rPr>
              <a:t>, R., </a:t>
            </a:r>
            <a:r>
              <a:rPr lang="es-ES" sz="1200" dirty="0" err="1">
                <a:latin typeface="Calibri" panose="020F0502020204030204" pitchFamily="34" charset="0"/>
                <a:ea typeface="Calibri" panose="020F0502020204030204" pitchFamily="34" charset="0"/>
                <a:cs typeface="Calibri" panose="020F0502020204030204" pitchFamily="34" charset="0"/>
              </a:rPr>
              <a:t>Rajasekar</a:t>
            </a:r>
            <a:r>
              <a:rPr lang="es-ES" sz="1200" dirty="0">
                <a:latin typeface="Calibri" panose="020F0502020204030204" pitchFamily="34" charset="0"/>
                <a:ea typeface="Calibri" panose="020F0502020204030204" pitchFamily="34" charset="0"/>
                <a:cs typeface="Calibri" panose="020F0502020204030204" pitchFamily="34" charset="0"/>
              </a:rPr>
              <a:t>, N., 2021. </a:t>
            </a:r>
            <a:r>
              <a:rPr lang="es-ES" sz="1200" dirty="0" err="1">
                <a:latin typeface="Calibri" panose="020F0502020204030204" pitchFamily="34" charset="0"/>
                <a:ea typeface="Calibri" panose="020F0502020204030204" pitchFamily="34" charset="0"/>
                <a:cs typeface="Calibri" panose="020F0502020204030204" pitchFamily="34" charset="0"/>
              </a:rPr>
              <a:t>Review</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parameter</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estimation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techniques</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of</a:t>
            </a:r>
            <a:r>
              <a:rPr lang="es-ES" sz="1200" dirty="0">
                <a:latin typeface="Calibri" panose="020F0502020204030204" pitchFamily="34" charset="0"/>
                <a:ea typeface="Calibri" panose="020F0502020204030204" pitchFamily="34" charset="0"/>
                <a:cs typeface="Calibri" panose="020F0502020204030204" pitchFamily="34" charset="0"/>
              </a:rPr>
              <a:t> solar </a:t>
            </a:r>
            <a:r>
              <a:rPr lang="es-ES" sz="1200" dirty="0" err="1">
                <a:latin typeface="Calibri" panose="020F0502020204030204" pitchFamily="34" charset="0"/>
                <a:ea typeface="Calibri" panose="020F0502020204030204" pitchFamily="34" charset="0"/>
                <a:cs typeface="Calibri" panose="020F0502020204030204" pitchFamily="34" charset="0"/>
              </a:rPr>
              <a:t>photovoltaic</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systems</a:t>
            </a:r>
            <a:r>
              <a:rPr lang="es-ES" sz="1200" dirty="0">
                <a:latin typeface="Calibri" panose="020F0502020204030204" pitchFamily="34" charset="0"/>
                <a:ea typeface="Calibri" panose="020F0502020204030204" pitchFamily="34" charset="0"/>
                <a:cs typeface="Calibri" panose="020F0502020204030204" pitchFamily="34" charset="0"/>
              </a:rPr>
              <a:t>. International </a:t>
            </a:r>
            <a:r>
              <a:rPr lang="es-ES" sz="1200" dirty="0" err="1">
                <a:latin typeface="Calibri" panose="020F0502020204030204" pitchFamily="34" charset="0"/>
                <a:ea typeface="Calibri" panose="020F0502020204030204" pitchFamily="34" charset="0"/>
                <a:cs typeface="Calibri" panose="020F0502020204030204" pitchFamily="34" charset="0"/>
              </a:rPr>
              <a:t>Transactions</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Electrical</a:t>
            </a:r>
            <a:r>
              <a:rPr lang="es-ES" sz="1200" dirty="0">
                <a:latin typeface="Calibri" panose="020F0502020204030204" pitchFamily="34" charset="0"/>
                <a:ea typeface="Calibri" panose="020F0502020204030204" pitchFamily="34" charset="0"/>
                <a:cs typeface="Calibri" panose="020F0502020204030204" pitchFamily="34" charset="0"/>
              </a:rPr>
              <a:t> Energy </a:t>
            </a:r>
            <a:r>
              <a:rPr lang="es-ES" sz="1200" dirty="0" err="1">
                <a:latin typeface="Calibri" panose="020F0502020204030204" pitchFamily="34" charset="0"/>
                <a:ea typeface="Calibri" panose="020F0502020204030204" pitchFamily="34" charset="0"/>
                <a:cs typeface="Calibri" panose="020F0502020204030204" pitchFamily="34" charset="0"/>
              </a:rPr>
              <a:t>Systems</a:t>
            </a:r>
            <a:r>
              <a:rPr lang="es-ES" sz="1200" dirty="0">
                <a:latin typeface="Calibri" panose="020F0502020204030204" pitchFamily="34" charset="0"/>
                <a:ea typeface="Calibri" panose="020F0502020204030204" pitchFamily="34" charset="0"/>
                <a:cs typeface="Calibri" panose="020F0502020204030204" pitchFamily="34" charset="0"/>
              </a:rPr>
              <a:t> 31, e13113. </a:t>
            </a:r>
            <a:r>
              <a:rPr lang="es-ES" sz="1200" dirty="0">
                <a:latin typeface="Calibri" panose="020F0502020204030204" pitchFamily="34" charset="0"/>
                <a:ea typeface="Calibri" panose="020F0502020204030204" pitchFamily="34" charset="0"/>
                <a:cs typeface="Calibri" panose="020F0502020204030204" pitchFamily="34" charset="0"/>
                <a:hlinkClick r:id="rId5"/>
              </a:rPr>
              <a:t>https://doi.org/10.1002/2050-7038.13113</a:t>
            </a:r>
            <a:r>
              <a:rPr lang="es-ES" sz="1200" dirty="0">
                <a:latin typeface="Calibri" panose="020F0502020204030204" pitchFamily="34" charset="0"/>
                <a:ea typeface="Calibri" panose="020F0502020204030204" pitchFamily="34" charset="0"/>
                <a:cs typeface="Calibri" panose="020F0502020204030204" pitchFamily="34" charset="0"/>
              </a:rPr>
              <a:t> </a:t>
            </a:r>
          </a:p>
        </p:txBody>
      </p:sp>
      <p:sp>
        <p:nvSpPr>
          <p:cNvPr id="9" name="Rectángulo 8">
            <a:extLst>
              <a:ext uri="{FF2B5EF4-FFF2-40B4-BE49-F238E27FC236}">
                <a16:creationId xmlns:a16="http://schemas.microsoft.com/office/drawing/2014/main" id="{995714B5-5DA0-4CC1-A8A9-97F1F20253DE}"/>
              </a:ext>
            </a:extLst>
          </p:cNvPr>
          <p:cNvSpPr/>
          <p:nvPr/>
        </p:nvSpPr>
        <p:spPr>
          <a:xfrm>
            <a:off x="0" y="14043"/>
            <a:ext cx="8857964" cy="954107"/>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Métodos empleados en la comunidad científica para calcular los parámetros desconocidos</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4D368974-16C8-42E3-BA3E-A3982595E8A8}"/>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938473" y="3001755"/>
            <a:ext cx="1647973" cy="707434"/>
          </a:xfrm>
          <a:prstGeom prst="rect">
            <a:avLst/>
          </a:prstGeom>
        </p:spPr>
      </p:pic>
    </p:spTree>
    <p:extLst>
      <p:ext uri="{BB962C8B-B14F-4D97-AF65-F5344CB8AC3E}">
        <p14:creationId xmlns:p14="http://schemas.microsoft.com/office/powerpoint/2010/main" val="402828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Google Shape;164;p1">
            <a:extLst>
              <a:ext uri="{FF2B5EF4-FFF2-40B4-BE49-F238E27FC236}">
                <a16:creationId xmlns:a16="http://schemas.microsoft.com/office/drawing/2014/main" id="{4D628FB0-8175-4387-86A5-7E0C41EB3D25}"/>
              </a:ext>
            </a:extLst>
          </p:cNvPr>
          <p:cNvSpPr txBox="1">
            <a:spLocks/>
          </p:cNvSpPr>
          <p:nvPr/>
        </p:nvSpPr>
        <p:spPr>
          <a:xfrm>
            <a:off x="158583" y="0"/>
            <a:ext cx="4424218" cy="69273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50000"/>
              </a:lnSpc>
              <a:buSzPts val="2400"/>
            </a:pPr>
            <a:r>
              <a:rPr lang="es-ES" sz="4000" b="1" dirty="0">
                <a:latin typeface="Calibri" panose="020F0502020204030204" pitchFamily="34" charset="0"/>
                <a:ea typeface="Calibri" panose="020F0502020204030204" pitchFamily="34" charset="0"/>
                <a:cs typeface="Calibri" panose="020F0502020204030204" pitchFamily="34" charset="0"/>
              </a:rPr>
              <a:t>Sumario</a:t>
            </a:r>
          </a:p>
        </p:txBody>
      </p:sp>
      <p:sp>
        <p:nvSpPr>
          <p:cNvPr id="2" name="Marcador de número de diapositiva 1">
            <a:extLst>
              <a:ext uri="{FF2B5EF4-FFF2-40B4-BE49-F238E27FC236}">
                <a16:creationId xmlns:a16="http://schemas.microsoft.com/office/drawing/2014/main" id="{9D4627C9-4F62-4354-A660-455B132D8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a:t>
            </a:fld>
            <a:endParaRPr lang="es-ES"/>
          </a:p>
        </p:txBody>
      </p:sp>
      <p:sp>
        <p:nvSpPr>
          <p:cNvPr id="7" name="CuadroTexto 6">
            <a:extLst>
              <a:ext uri="{FF2B5EF4-FFF2-40B4-BE49-F238E27FC236}">
                <a16:creationId xmlns:a16="http://schemas.microsoft.com/office/drawing/2014/main" id="{6E94A6D3-7B86-4915-B476-F4836E8E80C0}"/>
              </a:ext>
            </a:extLst>
          </p:cNvPr>
          <p:cNvSpPr txBox="1"/>
          <p:nvPr/>
        </p:nvSpPr>
        <p:spPr>
          <a:xfrm>
            <a:off x="531223" y="1901372"/>
            <a:ext cx="10822577" cy="3043590"/>
          </a:xfrm>
          <a:prstGeom prst="rect">
            <a:avLst/>
          </a:prstGeom>
          <a:noFill/>
        </p:spPr>
        <p:txBody>
          <a:bodyPr wrap="square" rtlCol="0">
            <a:spAutoFit/>
          </a:bodyPr>
          <a:lstStyle>
            <a:defPPr lvl="0">
              <a:defRPr lang="es-CU"/>
            </a:defPPr>
            <a:lvl1pPr algn="ctr">
              <a:defRPr sz="5401">
                <a:solidFill>
                  <a:srgbClr val="971813"/>
                </a:solidFill>
                <a:latin typeface="+mj-lt"/>
                <a:ea typeface="Open Sans"/>
                <a:cs typeface="Open Sans"/>
              </a:defRPr>
            </a:lvl1pPr>
          </a:lstStyle>
          <a:p>
            <a:pPr marL="742950" indent="-742950" algn="l">
              <a:lnSpc>
                <a:spcPct val="150000"/>
              </a:lnSpc>
              <a:spcBef>
                <a:spcPts val="600"/>
              </a:spcBef>
              <a:buFont typeface="+mj-lt"/>
              <a:buAutoNum type="arabicPeriod"/>
            </a:pPr>
            <a:r>
              <a:rPr lang="es-ES" sz="24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4" action="ppaction://hlinksldjump"/>
              </a:rPr>
              <a:t>Introducción a la energía solar</a:t>
            </a:r>
            <a:endParaRPr lang="es-E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742950" indent="-742950" algn="l">
              <a:lnSpc>
                <a:spcPct val="150000"/>
              </a:lnSpc>
              <a:spcBef>
                <a:spcPts val="600"/>
              </a:spcBef>
              <a:buFont typeface="+mj-lt"/>
              <a:buAutoNum type="arabicPeriod"/>
            </a:pPr>
            <a:r>
              <a:rPr lang="es-ES" sz="24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5" action="ppaction://hlinksldjump"/>
              </a:rPr>
              <a:t>Problema en la modelación de los módulos fotovoltaicos</a:t>
            </a:r>
            <a:endParaRPr lang="es-E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742950" indent="-742950" algn="l">
              <a:lnSpc>
                <a:spcPct val="150000"/>
              </a:lnSpc>
              <a:spcBef>
                <a:spcPts val="600"/>
              </a:spcBef>
              <a:buFont typeface="+mj-lt"/>
              <a:buAutoNum type="arabicPeriod"/>
            </a:pPr>
            <a:r>
              <a:rPr lang="es-ES" sz="21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6" action="ppaction://hlinksldjump"/>
              </a:rPr>
              <a:t>Métodos empleados en la comunidad científica para calcular los parámetros desconocidos</a:t>
            </a:r>
            <a:endParaRPr lang="en-US" sz="21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742950" indent="-742950" algn="l">
              <a:lnSpc>
                <a:spcPct val="150000"/>
              </a:lnSpc>
              <a:spcBef>
                <a:spcPts val="600"/>
              </a:spcBef>
              <a:buFont typeface="+mj-lt"/>
              <a:buAutoNum type="arabicPeriod"/>
            </a:pPr>
            <a:r>
              <a:rPr lang="es-ES" sz="24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7" action="ppaction://hlinksldjump"/>
              </a:rPr>
              <a:t>Caso de estudio </a:t>
            </a:r>
            <a:endParaRPr lang="es-E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742950" indent="-742950" algn="l">
              <a:lnSpc>
                <a:spcPct val="150000"/>
              </a:lnSpc>
              <a:spcBef>
                <a:spcPts val="600"/>
              </a:spcBef>
              <a:buFont typeface="+mj-lt"/>
              <a:buAutoNum type="arabicPeriod"/>
            </a:pPr>
            <a:r>
              <a:rPr lang="es-ES" sz="24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8" action="ppaction://hlinksldjump"/>
              </a:rPr>
              <a:t>Conclusiones</a:t>
            </a:r>
            <a:endPar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0244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20</a:t>
            </a:fld>
            <a:endParaRPr lang="es-ES"/>
          </a:p>
        </p:txBody>
      </p:sp>
      <p:sp>
        <p:nvSpPr>
          <p:cNvPr id="19" name="Rectángulo 18">
            <a:extLst>
              <a:ext uri="{FF2B5EF4-FFF2-40B4-BE49-F238E27FC236}">
                <a16:creationId xmlns:a16="http://schemas.microsoft.com/office/drawing/2014/main" id="{D4A12032-47C2-4080-8E6C-329A962001F2}"/>
              </a:ext>
            </a:extLst>
          </p:cNvPr>
          <p:cNvSpPr/>
          <p:nvPr/>
        </p:nvSpPr>
        <p:spPr>
          <a:xfrm>
            <a:off x="8020594" y="4994776"/>
            <a:ext cx="4000645" cy="1169551"/>
          </a:xfrm>
          <a:prstGeom prst="rect">
            <a:avLst/>
          </a:prstGeom>
          <a:noFill/>
          <a:ln w="12700">
            <a:solidFill>
              <a:schemeClr val="tx1"/>
            </a:solidFill>
          </a:ln>
        </p:spPr>
        <p:txBody>
          <a:bodyPr wrap="square" rtlCol="0">
            <a:spAutoFit/>
          </a:bodyPr>
          <a:lstStyle/>
          <a:p>
            <a:pPr algn="just"/>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Según los datos de la ficha técnica de cada módulo fotovoltaico, se conocen las coordenadas de tres puntos de la curva I-V. Se obtiene un sistema de ecuaciones no lineales, que ayuda a calcular los parámetros desconocidos.</a:t>
            </a:r>
          </a:p>
        </p:txBody>
      </p:sp>
      <p:pic>
        <p:nvPicPr>
          <p:cNvPr id="8" name="Imagen 7">
            <a:extLst>
              <a:ext uri="{FF2B5EF4-FFF2-40B4-BE49-F238E27FC236}">
                <a16:creationId xmlns:a16="http://schemas.microsoft.com/office/drawing/2014/main" id="{239A881B-31B3-498A-89B1-F9954D40BC19}"/>
              </a:ext>
            </a:extLst>
          </p:cNvPr>
          <p:cNvPicPr/>
          <p:nvPr/>
        </p:nvPicPr>
        <p:blipFill>
          <a:blip r:embed="rId4">
            <a:clrChange>
              <a:clrFrom>
                <a:srgbClr val="FFFFFF"/>
              </a:clrFrom>
              <a:clrTo>
                <a:srgbClr val="FFFFFF">
                  <a:alpha val="0"/>
                </a:srgbClr>
              </a:clrTo>
            </a:clrChange>
          </a:blip>
          <a:stretch>
            <a:fillRect/>
          </a:stretch>
        </p:blipFill>
        <p:spPr>
          <a:xfrm>
            <a:off x="430595" y="1206530"/>
            <a:ext cx="3990233" cy="2807595"/>
          </a:xfrm>
          <a:prstGeom prst="rect">
            <a:avLst/>
          </a:prstGeom>
        </p:spPr>
      </p:pic>
      <p:pic>
        <p:nvPicPr>
          <p:cNvPr id="3" name="Imagen 2">
            <a:extLst>
              <a:ext uri="{FF2B5EF4-FFF2-40B4-BE49-F238E27FC236}">
                <a16:creationId xmlns:a16="http://schemas.microsoft.com/office/drawing/2014/main" id="{7A5A59CD-4F4D-48E1-9E2C-8F108D67367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14442" y="1040757"/>
            <a:ext cx="3580952" cy="752381"/>
          </a:xfrm>
          <a:prstGeom prst="rect">
            <a:avLst/>
          </a:prstGeom>
        </p:spPr>
      </p:pic>
      <p:grpSp>
        <p:nvGrpSpPr>
          <p:cNvPr id="23" name="Grupo 22">
            <a:extLst>
              <a:ext uri="{FF2B5EF4-FFF2-40B4-BE49-F238E27FC236}">
                <a16:creationId xmlns:a16="http://schemas.microsoft.com/office/drawing/2014/main" id="{433F7106-193C-49B1-B415-37290C730729}"/>
              </a:ext>
            </a:extLst>
          </p:cNvPr>
          <p:cNvGrpSpPr/>
          <p:nvPr/>
        </p:nvGrpSpPr>
        <p:grpSpPr>
          <a:xfrm>
            <a:off x="5049278" y="2000985"/>
            <a:ext cx="5342857" cy="774369"/>
            <a:chOff x="5877267" y="2091626"/>
            <a:chExt cx="5342857" cy="774369"/>
          </a:xfrm>
        </p:grpSpPr>
        <p:grpSp>
          <p:nvGrpSpPr>
            <p:cNvPr id="21" name="Grupo 20">
              <a:extLst>
                <a:ext uri="{FF2B5EF4-FFF2-40B4-BE49-F238E27FC236}">
                  <a16:creationId xmlns:a16="http://schemas.microsoft.com/office/drawing/2014/main" id="{3DF1C62A-F8C5-4BBD-B48D-3BBFD31ABA9C}"/>
                </a:ext>
              </a:extLst>
            </p:cNvPr>
            <p:cNvGrpSpPr/>
            <p:nvPr/>
          </p:nvGrpSpPr>
          <p:grpSpPr>
            <a:xfrm>
              <a:off x="5877267" y="2091626"/>
              <a:ext cx="5342857" cy="485714"/>
              <a:chOff x="5877267" y="2091626"/>
              <a:chExt cx="5342857" cy="485714"/>
            </a:xfrm>
          </p:grpSpPr>
          <p:pic>
            <p:nvPicPr>
              <p:cNvPr id="17" name="Imagen 16">
                <a:extLst>
                  <a:ext uri="{FF2B5EF4-FFF2-40B4-BE49-F238E27FC236}">
                    <a16:creationId xmlns:a16="http://schemas.microsoft.com/office/drawing/2014/main" id="{1795B228-6A7B-42A6-B202-2D860477A86A}"/>
                  </a:ext>
                </a:extLst>
              </p:cNvPr>
              <p:cNvPicPr>
                <a:picLocks noChangeAspect="1"/>
              </p:cNvPicPr>
              <p:nvPr/>
            </p:nvPicPr>
            <p:blipFill>
              <a:blip r:embed="rId6"/>
              <a:stretch>
                <a:fillRect/>
              </a:stretch>
            </p:blipFill>
            <p:spPr>
              <a:xfrm>
                <a:off x="5877267" y="2112644"/>
                <a:ext cx="2733333" cy="457143"/>
              </a:xfrm>
              <a:prstGeom prst="rect">
                <a:avLst/>
              </a:prstGeom>
            </p:spPr>
          </p:pic>
          <p:pic>
            <p:nvPicPr>
              <p:cNvPr id="20" name="Imagen 19">
                <a:extLst>
                  <a:ext uri="{FF2B5EF4-FFF2-40B4-BE49-F238E27FC236}">
                    <a16:creationId xmlns:a16="http://schemas.microsoft.com/office/drawing/2014/main" id="{2F16AE3E-3866-416C-B25D-91E10DFF2D41}"/>
                  </a:ext>
                </a:extLst>
              </p:cNvPr>
              <p:cNvPicPr>
                <a:picLocks noChangeAspect="1"/>
              </p:cNvPicPr>
              <p:nvPr/>
            </p:nvPicPr>
            <p:blipFill>
              <a:blip r:embed="rId7"/>
              <a:stretch>
                <a:fillRect/>
              </a:stretch>
            </p:blipFill>
            <p:spPr>
              <a:xfrm>
                <a:off x="8610600" y="2091626"/>
                <a:ext cx="2609524" cy="485714"/>
              </a:xfrm>
              <a:prstGeom prst="rect">
                <a:avLst/>
              </a:prstGeom>
            </p:spPr>
          </p:pic>
        </p:grpSp>
        <p:pic>
          <p:nvPicPr>
            <p:cNvPr id="22" name="Imagen 21">
              <a:extLst>
                <a:ext uri="{FF2B5EF4-FFF2-40B4-BE49-F238E27FC236}">
                  <a16:creationId xmlns:a16="http://schemas.microsoft.com/office/drawing/2014/main" id="{7D5B5463-EE19-4288-853E-36E43BC9FD67}"/>
                </a:ext>
              </a:extLst>
            </p:cNvPr>
            <p:cNvPicPr>
              <a:picLocks noChangeAspect="1"/>
            </p:cNvPicPr>
            <p:nvPr/>
          </p:nvPicPr>
          <p:blipFill>
            <a:blip r:embed="rId8"/>
            <a:stretch>
              <a:fillRect/>
            </a:stretch>
          </p:blipFill>
          <p:spPr>
            <a:xfrm>
              <a:off x="6343934" y="2618376"/>
              <a:ext cx="2380952" cy="247619"/>
            </a:xfrm>
            <a:prstGeom prst="rect">
              <a:avLst/>
            </a:prstGeom>
          </p:spPr>
        </p:pic>
      </p:grpSp>
      <p:sp>
        <p:nvSpPr>
          <p:cNvPr id="24" name="Rectángulo 23">
            <a:extLst>
              <a:ext uri="{FF2B5EF4-FFF2-40B4-BE49-F238E27FC236}">
                <a16:creationId xmlns:a16="http://schemas.microsoft.com/office/drawing/2014/main" id="{9F3906D2-7417-4472-B4FE-31936F402D4D}"/>
              </a:ext>
            </a:extLst>
          </p:cNvPr>
          <p:cNvSpPr/>
          <p:nvPr/>
        </p:nvSpPr>
        <p:spPr>
          <a:xfrm>
            <a:off x="8702978" y="1278448"/>
            <a:ext cx="1780952" cy="276999"/>
          </a:xfrm>
          <a:prstGeom prst="rect">
            <a:avLst/>
          </a:prstGeom>
        </p:spPr>
        <p:txBody>
          <a:bodyPr wrap="square">
            <a:spAutoFit/>
          </a:bodyPr>
          <a:lstStyle/>
          <a:p>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Modelo de dos diodo</a:t>
            </a:r>
            <a:endParaRPr lang="es-ES" sz="1200" dirty="0"/>
          </a:p>
        </p:txBody>
      </p:sp>
      <p:sp>
        <p:nvSpPr>
          <p:cNvPr id="25" name="Rectángulo 24">
            <a:extLst>
              <a:ext uri="{FF2B5EF4-FFF2-40B4-BE49-F238E27FC236}">
                <a16:creationId xmlns:a16="http://schemas.microsoft.com/office/drawing/2014/main" id="{466CF330-98E1-439B-B73C-500DFD61A201}"/>
              </a:ext>
            </a:extLst>
          </p:cNvPr>
          <p:cNvSpPr/>
          <p:nvPr/>
        </p:nvSpPr>
        <p:spPr>
          <a:xfrm>
            <a:off x="10392135" y="2249670"/>
            <a:ext cx="1655231" cy="276999"/>
          </a:xfrm>
          <a:prstGeom prst="rect">
            <a:avLst/>
          </a:prstGeom>
        </p:spPr>
        <p:txBody>
          <a:bodyPr wrap="square">
            <a:spAutoFit/>
          </a:bodyPr>
          <a:lstStyle/>
          <a:p>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Modelo de dos diodos</a:t>
            </a:r>
            <a:endParaRPr lang="es-ES" sz="1200" dirty="0"/>
          </a:p>
        </p:txBody>
      </p:sp>
      <p:pic>
        <p:nvPicPr>
          <p:cNvPr id="27" name="Imagen 26">
            <a:extLst>
              <a:ext uri="{FF2B5EF4-FFF2-40B4-BE49-F238E27FC236}">
                <a16:creationId xmlns:a16="http://schemas.microsoft.com/office/drawing/2014/main" id="{99E7286A-23D2-4B0B-B7D6-79A9D71CCCFA}"/>
              </a:ext>
            </a:extLst>
          </p:cNvPr>
          <p:cNvPicPr>
            <a:picLocks noChangeAspect="1"/>
          </p:cNvPicPr>
          <p:nvPr/>
        </p:nvPicPr>
        <p:blipFill>
          <a:blip r:embed="rId9"/>
          <a:stretch>
            <a:fillRect/>
          </a:stretch>
        </p:blipFill>
        <p:spPr>
          <a:xfrm>
            <a:off x="5072491" y="3030636"/>
            <a:ext cx="2342857" cy="657143"/>
          </a:xfrm>
          <a:prstGeom prst="rect">
            <a:avLst/>
          </a:prstGeom>
        </p:spPr>
      </p:pic>
      <p:sp>
        <p:nvSpPr>
          <p:cNvPr id="29" name="Rectángulo 28">
            <a:extLst>
              <a:ext uri="{FF2B5EF4-FFF2-40B4-BE49-F238E27FC236}">
                <a16:creationId xmlns:a16="http://schemas.microsoft.com/office/drawing/2014/main" id="{305BAD24-3E7C-445C-9B25-27762C9CE1DB}"/>
              </a:ext>
            </a:extLst>
          </p:cNvPr>
          <p:cNvSpPr/>
          <p:nvPr/>
        </p:nvSpPr>
        <p:spPr>
          <a:xfrm>
            <a:off x="4902924" y="1061262"/>
            <a:ext cx="7118315" cy="259168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30" name="Rectángulo 29">
            <a:extLst>
              <a:ext uri="{FF2B5EF4-FFF2-40B4-BE49-F238E27FC236}">
                <a16:creationId xmlns:a16="http://schemas.microsoft.com/office/drawing/2014/main" id="{4BF15C07-C63D-43BA-ACC1-EDF7A37F88F1}"/>
              </a:ext>
            </a:extLst>
          </p:cNvPr>
          <p:cNvSpPr/>
          <p:nvPr/>
        </p:nvSpPr>
        <p:spPr>
          <a:xfrm>
            <a:off x="0" y="14043"/>
            <a:ext cx="8857964" cy="954107"/>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Métodos empleados en la comunidad científica para calcular los parámetros desconocidos</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32" name="Rectángulo 31">
            <a:extLst>
              <a:ext uri="{FF2B5EF4-FFF2-40B4-BE49-F238E27FC236}">
                <a16:creationId xmlns:a16="http://schemas.microsoft.com/office/drawing/2014/main" id="{0583268B-E364-4939-BE2A-EFC148B78893}"/>
              </a:ext>
            </a:extLst>
          </p:cNvPr>
          <p:cNvSpPr/>
          <p:nvPr/>
        </p:nvSpPr>
        <p:spPr>
          <a:xfrm>
            <a:off x="7750640" y="3110190"/>
            <a:ext cx="4270599" cy="507831"/>
          </a:xfrm>
          <a:prstGeom prst="rect">
            <a:avLst/>
          </a:prstGeom>
        </p:spPr>
        <p:txBody>
          <a:bodyPr wrap="square">
            <a:spAutoFit/>
          </a:bodyPr>
          <a:lstStyle/>
          <a:p>
            <a:r>
              <a:rPr lang="es-ES" sz="900" dirty="0">
                <a:latin typeface="Calibri" panose="020F0502020204030204" pitchFamily="34" charset="0"/>
                <a:ea typeface="Calibri" panose="020F0502020204030204" pitchFamily="34" charset="0"/>
              </a:rPr>
              <a:t>S. Li, Q. </a:t>
            </a:r>
            <a:r>
              <a:rPr lang="es-ES" sz="900" dirty="0" err="1">
                <a:latin typeface="Calibri" panose="020F0502020204030204" pitchFamily="34" charset="0"/>
                <a:ea typeface="Calibri" panose="020F0502020204030204" pitchFamily="34" charset="0"/>
              </a:rPr>
              <a:t>Gu</a:t>
            </a:r>
            <a:r>
              <a:rPr lang="es-ES" sz="900" dirty="0">
                <a:latin typeface="Calibri" panose="020F0502020204030204" pitchFamily="34" charset="0"/>
                <a:ea typeface="Calibri" panose="020F0502020204030204" pitchFamily="34" charset="0"/>
              </a:rPr>
              <a:t>, W. Gong, and B. Ning, “</a:t>
            </a:r>
            <a:r>
              <a:rPr lang="es-ES" sz="900" dirty="0" err="1">
                <a:latin typeface="Calibri" panose="020F0502020204030204" pitchFamily="34" charset="0"/>
                <a:ea typeface="Calibri" panose="020F0502020204030204" pitchFamily="34" charset="0"/>
              </a:rPr>
              <a:t>An</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enhanced</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adaptive</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differential</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evolution</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algorithm</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for</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parameter</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extraction</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of</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photovoltaic</a:t>
            </a:r>
            <a:r>
              <a:rPr lang="es-ES" sz="900" dirty="0">
                <a:latin typeface="Calibri" panose="020F0502020204030204" pitchFamily="34" charset="0"/>
                <a:ea typeface="Calibri" panose="020F0502020204030204" pitchFamily="34" charset="0"/>
              </a:rPr>
              <a:t> </a:t>
            </a:r>
            <a:r>
              <a:rPr lang="es-ES" sz="900" dirty="0" err="1">
                <a:latin typeface="Calibri" panose="020F0502020204030204" pitchFamily="34" charset="0"/>
                <a:ea typeface="Calibri" panose="020F0502020204030204" pitchFamily="34" charset="0"/>
              </a:rPr>
              <a:t>models</a:t>
            </a:r>
            <a:r>
              <a:rPr lang="es-ES" sz="900" dirty="0">
                <a:latin typeface="Calibri" panose="020F0502020204030204" pitchFamily="34" charset="0"/>
                <a:ea typeface="Calibri" panose="020F0502020204030204" pitchFamily="34" charset="0"/>
              </a:rPr>
              <a:t>,” </a:t>
            </a:r>
            <a:r>
              <a:rPr lang="es-ES" sz="900" i="1" dirty="0">
                <a:latin typeface="Calibri" panose="020F0502020204030204" pitchFamily="34" charset="0"/>
                <a:ea typeface="Calibri" panose="020F0502020204030204" pitchFamily="34" charset="0"/>
              </a:rPr>
              <a:t>Energy </a:t>
            </a:r>
            <a:r>
              <a:rPr lang="es-ES" sz="900" i="1" dirty="0" err="1">
                <a:latin typeface="Calibri" panose="020F0502020204030204" pitchFamily="34" charset="0"/>
                <a:ea typeface="Calibri" panose="020F0502020204030204" pitchFamily="34" charset="0"/>
              </a:rPr>
              <a:t>Convers</a:t>
            </a:r>
            <a:r>
              <a:rPr lang="es-ES" sz="900" i="1" dirty="0">
                <a:latin typeface="Calibri" panose="020F0502020204030204" pitchFamily="34" charset="0"/>
                <a:ea typeface="Calibri" panose="020F0502020204030204" pitchFamily="34" charset="0"/>
              </a:rPr>
              <a:t>. </a:t>
            </a:r>
            <a:r>
              <a:rPr lang="es-ES" sz="900" i="1" dirty="0" err="1">
                <a:latin typeface="Calibri" panose="020F0502020204030204" pitchFamily="34" charset="0"/>
                <a:ea typeface="Calibri" panose="020F0502020204030204" pitchFamily="34" charset="0"/>
              </a:rPr>
              <a:t>Manag</a:t>
            </a:r>
            <a:r>
              <a:rPr lang="es-ES" sz="900" i="1" dirty="0">
                <a:latin typeface="Calibri" panose="020F0502020204030204" pitchFamily="34" charset="0"/>
                <a:ea typeface="Calibri" panose="020F0502020204030204" pitchFamily="34" charset="0"/>
              </a:rPr>
              <a:t>.</a:t>
            </a:r>
            <a:r>
              <a:rPr lang="es-ES" sz="900" dirty="0">
                <a:latin typeface="Calibri" panose="020F0502020204030204" pitchFamily="34" charset="0"/>
                <a:ea typeface="Calibri" panose="020F0502020204030204" pitchFamily="34" charset="0"/>
              </a:rPr>
              <a:t>, vol. 205, p. 112443, 2020, </a:t>
            </a:r>
            <a:r>
              <a:rPr lang="es-ES" sz="900" dirty="0" err="1">
                <a:latin typeface="Calibri" panose="020F0502020204030204" pitchFamily="34" charset="0"/>
                <a:ea typeface="Calibri" panose="020F0502020204030204" pitchFamily="34" charset="0"/>
              </a:rPr>
              <a:t>doi</a:t>
            </a:r>
            <a:r>
              <a:rPr lang="es-ES" sz="900" dirty="0">
                <a:latin typeface="Calibri" panose="020F0502020204030204" pitchFamily="34" charset="0"/>
                <a:ea typeface="Calibri" panose="020F0502020204030204" pitchFamily="34" charset="0"/>
              </a:rPr>
              <a:t>: </a:t>
            </a:r>
            <a:r>
              <a:rPr lang="es-ES" sz="900" dirty="0">
                <a:latin typeface="Calibri" panose="020F0502020204030204" pitchFamily="34" charset="0"/>
                <a:ea typeface="Calibri" panose="020F0502020204030204" pitchFamily="34" charset="0"/>
                <a:hlinkClick r:id="rId10"/>
              </a:rPr>
              <a:t>https://doi.org/10.1016/j.enconman.2019.112443</a:t>
            </a:r>
            <a:r>
              <a:rPr lang="es-ES" sz="900" dirty="0">
                <a:latin typeface="Calibri" panose="020F0502020204030204" pitchFamily="34" charset="0"/>
                <a:ea typeface="Calibri" panose="020F0502020204030204" pitchFamily="34" charset="0"/>
              </a:rPr>
              <a:t> </a:t>
            </a:r>
            <a:endParaRPr lang="es-ES" sz="900" dirty="0"/>
          </a:p>
        </p:txBody>
      </p:sp>
      <p:pic>
        <p:nvPicPr>
          <p:cNvPr id="18" name="Imagen 17">
            <a:extLst>
              <a:ext uri="{FF2B5EF4-FFF2-40B4-BE49-F238E27FC236}">
                <a16:creationId xmlns:a16="http://schemas.microsoft.com/office/drawing/2014/main" id="{BD32BD32-0E91-404A-9FCD-D8F10B6BC275}"/>
              </a:ext>
            </a:extLst>
          </p:cNvPr>
          <p:cNvPicPr>
            <a:picLocks noChangeAspect="1"/>
          </p:cNvPicPr>
          <p:nvPr/>
        </p:nvPicPr>
        <p:blipFill>
          <a:blip r:embed="rId11"/>
          <a:stretch>
            <a:fillRect/>
          </a:stretch>
        </p:blipFill>
        <p:spPr>
          <a:xfrm>
            <a:off x="144516" y="4269407"/>
            <a:ext cx="7752381" cy="2228571"/>
          </a:xfrm>
          <a:prstGeom prst="rect">
            <a:avLst/>
          </a:prstGeom>
        </p:spPr>
      </p:pic>
    </p:spTree>
    <p:extLst>
      <p:ext uri="{BB962C8B-B14F-4D97-AF65-F5344CB8AC3E}">
        <p14:creationId xmlns:p14="http://schemas.microsoft.com/office/powerpoint/2010/main" val="2590385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21</a:t>
            </a:fld>
            <a:endParaRPr lang="es-ES"/>
          </a:p>
        </p:txBody>
      </p:sp>
      <p:sp>
        <p:nvSpPr>
          <p:cNvPr id="6" name="Rectángulo 5">
            <a:extLst>
              <a:ext uri="{FF2B5EF4-FFF2-40B4-BE49-F238E27FC236}">
                <a16:creationId xmlns:a16="http://schemas.microsoft.com/office/drawing/2014/main" id="{A1DE0101-1033-4CC5-B97B-DD74C38D1AF2}"/>
              </a:ext>
            </a:extLst>
          </p:cNvPr>
          <p:cNvSpPr/>
          <p:nvPr/>
        </p:nvSpPr>
        <p:spPr>
          <a:xfrm>
            <a:off x="827314" y="2536448"/>
            <a:ext cx="10406743" cy="1323439"/>
          </a:xfrm>
          <a:prstGeom prst="rect">
            <a:avLst/>
          </a:prstGeom>
          <a:noFill/>
          <a:ln w="12700">
            <a:solidFill>
              <a:schemeClr val="tx1"/>
            </a:solidFill>
          </a:ln>
        </p:spPr>
        <p:txBody>
          <a:bodyPr wrap="square" rtlCol="0">
            <a:spAutoFit/>
          </a:bodyPr>
          <a:lstStyle/>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El modelo de un diodo o modelo de dos diodos es escogido por el especialista según la complejidad y precisión que desee en los cálculos. </a:t>
            </a:r>
          </a:p>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Existen varios métodos para calcular los parámetros desconocidos de los modelos (analíticos, numéricos y metaheurísticos).</a:t>
            </a:r>
          </a:p>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Los parámetros de la ficha técnica y las mediciones de las curvas I-V son utilizados como de datos de entrada.</a:t>
            </a:r>
          </a:p>
        </p:txBody>
      </p:sp>
      <p:sp>
        <p:nvSpPr>
          <p:cNvPr id="8" name="Rectángulo 7">
            <a:extLst>
              <a:ext uri="{FF2B5EF4-FFF2-40B4-BE49-F238E27FC236}">
                <a16:creationId xmlns:a16="http://schemas.microsoft.com/office/drawing/2014/main" id="{F3EBAB32-6E2F-489D-B69F-FA07521E6C8A}"/>
              </a:ext>
            </a:extLst>
          </p:cNvPr>
          <p:cNvSpPr/>
          <p:nvPr/>
        </p:nvSpPr>
        <p:spPr>
          <a:xfrm>
            <a:off x="0" y="14043"/>
            <a:ext cx="8857964" cy="954107"/>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Métodos empleados en la comunidad científica para calcular los parámetros desconocidos</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4398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22</a:t>
            </a:fld>
            <a:endParaRPr lang="es-ES"/>
          </a:p>
        </p:txBody>
      </p:sp>
      <p:sp>
        <p:nvSpPr>
          <p:cNvPr id="8" name="Google Shape;164;p1">
            <a:extLst>
              <a:ext uri="{FF2B5EF4-FFF2-40B4-BE49-F238E27FC236}">
                <a16:creationId xmlns:a16="http://schemas.microsoft.com/office/drawing/2014/main" id="{8D012197-9695-453C-9B9C-463DAB16CC09}"/>
              </a:ext>
            </a:extLst>
          </p:cNvPr>
          <p:cNvSpPr txBox="1">
            <a:spLocks/>
          </p:cNvSpPr>
          <p:nvPr/>
        </p:nvSpPr>
        <p:spPr>
          <a:xfrm>
            <a:off x="2786742" y="2382474"/>
            <a:ext cx="5461271" cy="11967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00000"/>
              </a:lnSpc>
              <a:buSzPts val="2400"/>
            </a:pPr>
            <a:r>
              <a:rPr lang="es-ES" sz="4800" b="1" dirty="0">
                <a:latin typeface="Calibri" panose="020F0502020204030204" pitchFamily="34" charset="0"/>
                <a:ea typeface="Calibri" panose="020F0502020204030204" pitchFamily="34" charset="0"/>
                <a:cs typeface="Calibri" panose="020F0502020204030204" pitchFamily="34" charset="0"/>
              </a:rPr>
              <a:t>Caso de estudio</a:t>
            </a:r>
            <a:endParaRPr lang="en-US" sz="4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8863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23</a:t>
            </a:fld>
            <a:endParaRPr lang="es-ES"/>
          </a:p>
        </p:txBody>
      </p:sp>
      <p:sp>
        <p:nvSpPr>
          <p:cNvPr id="5" name="Rectángulo 4">
            <a:extLst>
              <a:ext uri="{FF2B5EF4-FFF2-40B4-BE49-F238E27FC236}">
                <a16:creationId xmlns:a16="http://schemas.microsoft.com/office/drawing/2014/main" id="{B5DCFE9D-D580-4BE4-9ED6-6BF264A89A91}"/>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Caso de estudio</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917468CF-61F5-4A31-B666-FE60F4D0D8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2521" y="958648"/>
            <a:ext cx="3786461" cy="4119337"/>
          </a:xfrm>
          <a:prstGeom prst="rect">
            <a:avLst/>
          </a:prstGeom>
        </p:spPr>
      </p:pic>
      <p:sp>
        <p:nvSpPr>
          <p:cNvPr id="13" name="Rectángulo 12">
            <a:extLst>
              <a:ext uri="{FF2B5EF4-FFF2-40B4-BE49-F238E27FC236}">
                <a16:creationId xmlns:a16="http://schemas.microsoft.com/office/drawing/2014/main" id="{34679CA1-0846-49B1-9BE7-12E4E911247F}"/>
              </a:ext>
            </a:extLst>
          </p:cNvPr>
          <p:cNvSpPr/>
          <p:nvPr/>
        </p:nvSpPr>
        <p:spPr>
          <a:xfrm>
            <a:off x="5006755" y="6049373"/>
            <a:ext cx="6618705" cy="400110"/>
          </a:xfrm>
          <a:prstGeom prst="rect">
            <a:avLst/>
          </a:prstGeom>
        </p:spPr>
        <p:txBody>
          <a:bodyPr wrap="square">
            <a:spAutoFit/>
          </a:bodyPr>
          <a:lstStyle/>
          <a:p>
            <a:r>
              <a:rPr lang="es-ES" sz="1000" dirty="0">
                <a:latin typeface="Calibri" panose="020F0502020204030204" pitchFamily="34" charset="0"/>
                <a:ea typeface="Calibri" panose="020F0502020204030204" pitchFamily="34" charset="0"/>
              </a:rPr>
              <a:t>K. </a:t>
            </a:r>
            <a:r>
              <a:rPr lang="es-ES" sz="1000" dirty="0" err="1">
                <a:latin typeface="Calibri" panose="020F0502020204030204" pitchFamily="34" charset="0"/>
                <a:ea typeface="Calibri" panose="020F0502020204030204" pitchFamily="34" charset="0"/>
              </a:rPr>
              <a:t>Ishaque</a:t>
            </a:r>
            <a:r>
              <a:rPr lang="es-ES" sz="1000" dirty="0">
                <a:latin typeface="Calibri" panose="020F0502020204030204" pitchFamily="34" charset="0"/>
                <a:ea typeface="Calibri" panose="020F0502020204030204" pitchFamily="34" charset="0"/>
              </a:rPr>
              <a:t>, Z. </a:t>
            </a:r>
            <a:r>
              <a:rPr lang="es-ES" sz="1000" dirty="0" err="1">
                <a:latin typeface="Calibri" panose="020F0502020204030204" pitchFamily="34" charset="0"/>
                <a:ea typeface="Calibri" panose="020F0502020204030204" pitchFamily="34" charset="0"/>
              </a:rPr>
              <a:t>Salam</a:t>
            </a:r>
            <a:r>
              <a:rPr lang="es-ES" sz="1000" dirty="0">
                <a:latin typeface="Calibri" panose="020F0502020204030204" pitchFamily="34" charset="0"/>
                <a:ea typeface="Calibri" panose="020F0502020204030204" pitchFamily="34" charset="0"/>
              </a:rPr>
              <a:t>, and </a:t>
            </a:r>
            <a:r>
              <a:rPr lang="es-ES" sz="1000" dirty="0" err="1">
                <a:latin typeface="Calibri" panose="020F0502020204030204" pitchFamily="34" charset="0"/>
                <a:ea typeface="Calibri" panose="020F0502020204030204" pitchFamily="34" charset="0"/>
              </a:rPr>
              <a:t>Syafaruddin</a:t>
            </a:r>
            <a:r>
              <a:rPr lang="es-ES" sz="1000" dirty="0">
                <a:latin typeface="Calibri" panose="020F0502020204030204" pitchFamily="34" charset="0"/>
                <a:ea typeface="Calibri" panose="020F0502020204030204" pitchFamily="34" charset="0"/>
              </a:rPr>
              <a:t>, “A </a:t>
            </a:r>
            <a:r>
              <a:rPr lang="es-ES" sz="1000" dirty="0" err="1">
                <a:latin typeface="Calibri" panose="020F0502020204030204" pitchFamily="34" charset="0"/>
                <a:ea typeface="Calibri" panose="020F0502020204030204" pitchFamily="34" charset="0"/>
              </a:rPr>
              <a:t>comprehensive</a:t>
            </a:r>
            <a:r>
              <a:rPr lang="es-ES" sz="1000" dirty="0">
                <a:latin typeface="Calibri" panose="020F0502020204030204" pitchFamily="34" charset="0"/>
                <a:ea typeface="Calibri" panose="020F0502020204030204" pitchFamily="34" charset="0"/>
              </a:rPr>
              <a:t> MATLAB </a:t>
            </a:r>
            <a:r>
              <a:rPr lang="es-ES" sz="1000" dirty="0" err="1">
                <a:latin typeface="Calibri" panose="020F0502020204030204" pitchFamily="34" charset="0"/>
                <a:ea typeface="Calibri" panose="020F0502020204030204" pitchFamily="34" charset="0"/>
              </a:rPr>
              <a:t>Simulink</a:t>
            </a:r>
            <a:r>
              <a:rPr lang="es-ES" sz="1000" dirty="0">
                <a:latin typeface="Calibri" panose="020F0502020204030204" pitchFamily="34" charset="0"/>
                <a:ea typeface="Calibri" panose="020F0502020204030204" pitchFamily="34" charset="0"/>
              </a:rPr>
              <a:t> PV </a:t>
            </a:r>
            <a:r>
              <a:rPr lang="es-ES" sz="1000" dirty="0" err="1">
                <a:latin typeface="Calibri" panose="020F0502020204030204" pitchFamily="34" charset="0"/>
                <a:ea typeface="Calibri" panose="020F0502020204030204" pitchFamily="34" charset="0"/>
              </a:rPr>
              <a:t>system</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simulator</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with</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partial</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shading</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capability</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based</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on</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two-diode</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model</a:t>
            </a:r>
            <a:r>
              <a:rPr lang="es-ES" sz="1000" dirty="0">
                <a:latin typeface="Calibri" panose="020F0502020204030204" pitchFamily="34" charset="0"/>
                <a:ea typeface="Calibri" panose="020F0502020204030204" pitchFamily="34" charset="0"/>
              </a:rPr>
              <a:t>,” </a:t>
            </a:r>
            <a:r>
              <a:rPr lang="es-ES" sz="1000" i="1" dirty="0">
                <a:latin typeface="Calibri" panose="020F0502020204030204" pitchFamily="34" charset="0"/>
                <a:ea typeface="Calibri" panose="020F0502020204030204" pitchFamily="34" charset="0"/>
              </a:rPr>
              <a:t>Sol. Energy</a:t>
            </a:r>
            <a:r>
              <a:rPr lang="es-ES" sz="1000" dirty="0">
                <a:latin typeface="Calibri" panose="020F0502020204030204" pitchFamily="34" charset="0"/>
                <a:ea typeface="Calibri" panose="020F0502020204030204" pitchFamily="34" charset="0"/>
              </a:rPr>
              <a:t>, vol. 85, no. 9, pp. 2217–2227, 2011, </a:t>
            </a:r>
            <a:r>
              <a:rPr lang="es-ES" sz="1000" dirty="0" err="1">
                <a:latin typeface="Calibri" panose="020F0502020204030204" pitchFamily="34" charset="0"/>
                <a:ea typeface="Calibri" panose="020F0502020204030204" pitchFamily="34" charset="0"/>
              </a:rPr>
              <a:t>doi</a:t>
            </a:r>
            <a:r>
              <a:rPr lang="es-ES" sz="1000" dirty="0">
                <a:latin typeface="Calibri" panose="020F0502020204030204" pitchFamily="34" charset="0"/>
                <a:ea typeface="Calibri" panose="020F0502020204030204" pitchFamily="34" charset="0"/>
              </a:rPr>
              <a:t>: </a:t>
            </a:r>
            <a:r>
              <a:rPr lang="es-ES" sz="1000" dirty="0">
                <a:latin typeface="Calibri" panose="020F0502020204030204" pitchFamily="34" charset="0"/>
                <a:ea typeface="Calibri" panose="020F0502020204030204" pitchFamily="34" charset="0"/>
                <a:hlinkClick r:id="rId5"/>
              </a:rPr>
              <a:t>10.1016/j.solener.2011.06.008 </a:t>
            </a:r>
            <a:endParaRPr lang="es-ES" sz="1000" dirty="0"/>
          </a:p>
        </p:txBody>
      </p:sp>
      <p:sp>
        <p:nvSpPr>
          <p:cNvPr id="16" name="Rectángulo 15">
            <a:extLst>
              <a:ext uri="{FF2B5EF4-FFF2-40B4-BE49-F238E27FC236}">
                <a16:creationId xmlns:a16="http://schemas.microsoft.com/office/drawing/2014/main" id="{C024C543-FF64-4B73-90BA-95D2AE35AA0E}"/>
              </a:ext>
            </a:extLst>
          </p:cNvPr>
          <p:cNvSpPr/>
          <p:nvPr/>
        </p:nvSpPr>
        <p:spPr>
          <a:xfrm>
            <a:off x="550410" y="5104998"/>
            <a:ext cx="4047716" cy="276999"/>
          </a:xfrm>
          <a:prstGeom prst="rect">
            <a:avLst/>
          </a:prstGeom>
          <a:noFill/>
          <a:ln w="12700">
            <a:noFill/>
          </a:ln>
        </p:spPr>
        <p:txBody>
          <a:bodyPr wrap="square" rtlCol="0">
            <a:spAutoFit/>
          </a:bodyPr>
          <a:lstStyle/>
          <a:p>
            <a:pPr algn="ctr"/>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Algoritmo iterativo aplicando el método Newton-Raphson.</a:t>
            </a:r>
          </a:p>
        </p:txBody>
      </p:sp>
      <p:grpSp>
        <p:nvGrpSpPr>
          <p:cNvPr id="37" name="Grupo 36">
            <a:extLst>
              <a:ext uri="{FF2B5EF4-FFF2-40B4-BE49-F238E27FC236}">
                <a16:creationId xmlns:a16="http://schemas.microsoft.com/office/drawing/2014/main" id="{9574843F-FAFF-4DC2-AA23-6B75689ADA9D}"/>
              </a:ext>
            </a:extLst>
          </p:cNvPr>
          <p:cNvGrpSpPr/>
          <p:nvPr/>
        </p:nvGrpSpPr>
        <p:grpSpPr>
          <a:xfrm>
            <a:off x="5340656" y="4508226"/>
            <a:ext cx="5069971" cy="478302"/>
            <a:chOff x="5311628" y="3887765"/>
            <a:chExt cx="5198380" cy="495883"/>
          </a:xfrm>
        </p:grpSpPr>
        <p:grpSp>
          <p:nvGrpSpPr>
            <p:cNvPr id="33" name="Grupo 32">
              <a:extLst>
                <a:ext uri="{FF2B5EF4-FFF2-40B4-BE49-F238E27FC236}">
                  <a16:creationId xmlns:a16="http://schemas.microsoft.com/office/drawing/2014/main" id="{89BDACC9-75A4-45FA-A5BC-9D11C753747B}"/>
                </a:ext>
              </a:extLst>
            </p:cNvPr>
            <p:cNvGrpSpPr/>
            <p:nvPr/>
          </p:nvGrpSpPr>
          <p:grpSpPr>
            <a:xfrm>
              <a:off x="5311628" y="3887765"/>
              <a:ext cx="4824045" cy="495883"/>
              <a:chOff x="6021474" y="4230760"/>
              <a:chExt cx="4824045" cy="495883"/>
            </a:xfrm>
          </p:grpSpPr>
          <p:pic>
            <p:nvPicPr>
              <p:cNvPr id="34" name="Imagen 33">
                <a:extLst>
                  <a:ext uri="{FF2B5EF4-FFF2-40B4-BE49-F238E27FC236}">
                    <a16:creationId xmlns:a16="http://schemas.microsoft.com/office/drawing/2014/main" id="{5DBDEBBD-1C77-4511-A7F9-5C0C251F230C}"/>
                  </a:ext>
                </a:extLst>
              </p:cNvPr>
              <p:cNvPicPr>
                <a:picLocks noChangeAspect="1"/>
              </p:cNvPicPr>
              <p:nvPr/>
            </p:nvPicPr>
            <p:blipFill>
              <a:blip r:embed="rId6"/>
              <a:stretch>
                <a:fillRect/>
              </a:stretch>
            </p:blipFill>
            <p:spPr>
              <a:xfrm>
                <a:off x="6021474" y="4250453"/>
                <a:ext cx="2323809" cy="476190"/>
              </a:xfrm>
              <a:prstGeom prst="rect">
                <a:avLst/>
              </a:prstGeom>
            </p:spPr>
          </p:pic>
          <p:pic>
            <p:nvPicPr>
              <p:cNvPr id="35" name="Imagen 34">
                <a:extLst>
                  <a:ext uri="{FF2B5EF4-FFF2-40B4-BE49-F238E27FC236}">
                    <a16:creationId xmlns:a16="http://schemas.microsoft.com/office/drawing/2014/main" id="{062B6BD7-A0EB-4D5C-971F-7B05C9C610BD}"/>
                  </a:ext>
                </a:extLst>
              </p:cNvPr>
              <p:cNvPicPr>
                <a:picLocks noChangeAspect="1"/>
              </p:cNvPicPr>
              <p:nvPr/>
            </p:nvPicPr>
            <p:blipFill>
              <a:blip r:embed="rId7"/>
              <a:stretch>
                <a:fillRect/>
              </a:stretch>
            </p:blipFill>
            <p:spPr>
              <a:xfrm>
                <a:off x="8378852" y="4230760"/>
                <a:ext cx="2466667" cy="476190"/>
              </a:xfrm>
              <a:prstGeom prst="rect">
                <a:avLst/>
              </a:prstGeom>
            </p:spPr>
          </p:pic>
        </p:grpSp>
        <p:pic>
          <p:nvPicPr>
            <p:cNvPr id="36" name="Imagen 35">
              <a:extLst>
                <a:ext uri="{FF2B5EF4-FFF2-40B4-BE49-F238E27FC236}">
                  <a16:creationId xmlns:a16="http://schemas.microsoft.com/office/drawing/2014/main" id="{8B3DC60B-F2A1-43EC-8C21-A70E91AD5DA8}"/>
                </a:ext>
              </a:extLst>
            </p:cNvPr>
            <p:cNvPicPr>
              <a:picLocks noChangeAspect="1"/>
            </p:cNvPicPr>
            <p:nvPr/>
          </p:nvPicPr>
          <p:blipFill>
            <a:blip r:embed="rId8"/>
            <a:stretch>
              <a:fillRect/>
            </a:stretch>
          </p:blipFill>
          <p:spPr>
            <a:xfrm>
              <a:off x="10324990" y="4021098"/>
              <a:ext cx="185018" cy="176974"/>
            </a:xfrm>
            <a:prstGeom prst="rect">
              <a:avLst/>
            </a:prstGeom>
          </p:spPr>
        </p:pic>
      </p:grpSp>
      <p:grpSp>
        <p:nvGrpSpPr>
          <p:cNvPr id="41" name="Grupo 40">
            <a:extLst>
              <a:ext uri="{FF2B5EF4-FFF2-40B4-BE49-F238E27FC236}">
                <a16:creationId xmlns:a16="http://schemas.microsoft.com/office/drawing/2014/main" id="{D60BE43A-6A7D-4F98-855B-FFC550C7E604}"/>
              </a:ext>
            </a:extLst>
          </p:cNvPr>
          <p:cNvGrpSpPr/>
          <p:nvPr/>
        </p:nvGrpSpPr>
        <p:grpSpPr>
          <a:xfrm>
            <a:off x="5311628" y="1990409"/>
            <a:ext cx="2755566" cy="384011"/>
            <a:chOff x="5267471" y="2669747"/>
            <a:chExt cx="2755566" cy="384011"/>
          </a:xfrm>
        </p:grpSpPr>
        <p:pic>
          <p:nvPicPr>
            <p:cNvPr id="24" name="Imagen 23">
              <a:extLst>
                <a:ext uri="{FF2B5EF4-FFF2-40B4-BE49-F238E27FC236}">
                  <a16:creationId xmlns:a16="http://schemas.microsoft.com/office/drawing/2014/main" id="{E9055B72-24E8-4F94-9458-CC9613183D49}"/>
                </a:ext>
              </a:extLst>
            </p:cNvPr>
            <p:cNvPicPr>
              <a:picLocks noChangeAspect="1"/>
            </p:cNvPicPr>
            <p:nvPr/>
          </p:nvPicPr>
          <p:blipFill>
            <a:blip r:embed="rId9"/>
            <a:stretch>
              <a:fillRect/>
            </a:stretch>
          </p:blipFill>
          <p:spPr>
            <a:xfrm>
              <a:off x="7823308" y="2742013"/>
              <a:ext cx="199729" cy="215708"/>
            </a:xfrm>
            <a:prstGeom prst="rect">
              <a:avLst/>
            </a:prstGeom>
          </p:spPr>
        </p:pic>
        <p:pic>
          <p:nvPicPr>
            <p:cNvPr id="40" name="Imagen 39">
              <a:extLst>
                <a:ext uri="{FF2B5EF4-FFF2-40B4-BE49-F238E27FC236}">
                  <a16:creationId xmlns:a16="http://schemas.microsoft.com/office/drawing/2014/main" id="{1923B1E3-6BF8-4DCA-9381-8909A1F4176C}"/>
                </a:ext>
              </a:extLst>
            </p:cNvPr>
            <p:cNvPicPr>
              <a:picLocks noChangeAspect="1"/>
            </p:cNvPicPr>
            <p:nvPr/>
          </p:nvPicPr>
          <p:blipFill>
            <a:blip r:embed="rId10"/>
            <a:stretch>
              <a:fillRect/>
            </a:stretch>
          </p:blipFill>
          <p:spPr>
            <a:xfrm>
              <a:off x="5267471" y="2669747"/>
              <a:ext cx="2437635" cy="384011"/>
            </a:xfrm>
            <a:prstGeom prst="rect">
              <a:avLst/>
            </a:prstGeom>
          </p:spPr>
        </p:pic>
      </p:grpSp>
      <p:grpSp>
        <p:nvGrpSpPr>
          <p:cNvPr id="45" name="Grupo 44">
            <a:extLst>
              <a:ext uri="{FF2B5EF4-FFF2-40B4-BE49-F238E27FC236}">
                <a16:creationId xmlns:a16="http://schemas.microsoft.com/office/drawing/2014/main" id="{5F1931B2-9C9E-4722-AEA3-B7D29A25BB55}"/>
              </a:ext>
            </a:extLst>
          </p:cNvPr>
          <p:cNvGrpSpPr/>
          <p:nvPr/>
        </p:nvGrpSpPr>
        <p:grpSpPr>
          <a:xfrm>
            <a:off x="5325584" y="3586029"/>
            <a:ext cx="6104534" cy="571429"/>
            <a:chOff x="5186241" y="3577320"/>
            <a:chExt cx="6104534" cy="571429"/>
          </a:xfrm>
        </p:grpSpPr>
        <p:pic>
          <p:nvPicPr>
            <p:cNvPr id="22" name="Imagen 21">
              <a:extLst>
                <a:ext uri="{FF2B5EF4-FFF2-40B4-BE49-F238E27FC236}">
                  <a16:creationId xmlns:a16="http://schemas.microsoft.com/office/drawing/2014/main" id="{A847216F-B6D4-4ADF-8B03-6B1C82758B16}"/>
                </a:ext>
              </a:extLst>
            </p:cNvPr>
            <p:cNvPicPr>
              <a:picLocks noChangeAspect="1"/>
            </p:cNvPicPr>
            <p:nvPr/>
          </p:nvPicPr>
          <p:blipFill>
            <a:blip r:embed="rId11"/>
            <a:stretch>
              <a:fillRect/>
            </a:stretch>
          </p:blipFill>
          <p:spPr>
            <a:xfrm>
              <a:off x="11058438" y="3771513"/>
              <a:ext cx="232337" cy="183042"/>
            </a:xfrm>
            <a:prstGeom prst="rect">
              <a:avLst/>
            </a:prstGeom>
          </p:spPr>
        </p:pic>
        <p:pic>
          <p:nvPicPr>
            <p:cNvPr id="44" name="Imagen 43">
              <a:extLst>
                <a:ext uri="{FF2B5EF4-FFF2-40B4-BE49-F238E27FC236}">
                  <a16:creationId xmlns:a16="http://schemas.microsoft.com/office/drawing/2014/main" id="{AE24141D-77BF-40EF-A4C4-BDB7126C9280}"/>
                </a:ext>
              </a:extLst>
            </p:cNvPr>
            <p:cNvPicPr>
              <a:picLocks noChangeAspect="1"/>
            </p:cNvPicPr>
            <p:nvPr/>
          </p:nvPicPr>
          <p:blipFill>
            <a:blip r:embed="rId12"/>
            <a:stretch>
              <a:fillRect/>
            </a:stretch>
          </p:blipFill>
          <p:spPr>
            <a:xfrm>
              <a:off x="5186241" y="3577320"/>
              <a:ext cx="5761905" cy="571429"/>
            </a:xfrm>
            <a:prstGeom prst="rect">
              <a:avLst/>
            </a:prstGeom>
          </p:spPr>
        </p:pic>
      </p:grpSp>
      <p:grpSp>
        <p:nvGrpSpPr>
          <p:cNvPr id="47" name="Grupo 46">
            <a:extLst>
              <a:ext uri="{FF2B5EF4-FFF2-40B4-BE49-F238E27FC236}">
                <a16:creationId xmlns:a16="http://schemas.microsoft.com/office/drawing/2014/main" id="{A7007C26-6D01-45FD-8BA1-C60E30D0F099}"/>
              </a:ext>
            </a:extLst>
          </p:cNvPr>
          <p:cNvGrpSpPr/>
          <p:nvPr/>
        </p:nvGrpSpPr>
        <p:grpSpPr>
          <a:xfrm>
            <a:off x="5319353" y="1314035"/>
            <a:ext cx="4598251" cy="457143"/>
            <a:chOff x="5319353" y="1314035"/>
            <a:chExt cx="4598251" cy="457143"/>
          </a:xfrm>
        </p:grpSpPr>
        <p:pic>
          <p:nvPicPr>
            <p:cNvPr id="19" name="Imagen 18">
              <a:extLst>
                <a:ext uri="{FF2B5EF4-FFF2-40B4-BE49-F238E27FC236}">
                  <a16:creationId xmlns:a16="http://schemas.microsoft.com/office/drawing/2014/main" id="{EBF94357-1716-48FB-97EB-15E212716E4D}"/>
                </a:ext>
              </a:extLst>
            </p:cNvPr>
            <p:cNvPicPr>
              <a:picLocks noChangeAspect="1"/>
            </p:cNvPicPr>
            <p:nvPr/>
          </p:nvPicPr>
          <p:blipFill>
            <a:blip r:embed="rId13"/>
            <a:stretch>
              <a:fillRect/>
            </a:stretch>
          </p:blipFill>
          <p:spPr>
            <a:xfrm>
              <a:off x="9643636" y="1387137"/>
              <a:ext cx="273968" cy="205312"/>
            </a:xfrm>
            <a:prstGeom prst="rect">
              <a:avLst/>
            </a:prstGeom>
          </p:spPr>
        </p:pic>
        <p:pic>
          <p:nvPicPr>
            <p:cNvPr id="46" name="Imagen 45">
              <a:extLst>
                <a:ext uri="{FF2B5EF4-FFF2-40B4-BE49-F238E27FC236}">
                  <a16:creationId xmlns:a16="http://schemas.microsoft.com/office/drawing/2014/main" id="{9628BB69-E3DD-4EE7-BEAA-CD0ACB8C8278}"/>
                </a:ext>
              </a:extLst>
            </p:cNvPr>
            <p:cNvPicPr>
              <a:picLocks noChangeAspect="1"/>
            </p:cNvPicPr>
            <p:nvPr/>
          </p:nvPicPr>
          <p:blipFill>
            <a:blip r:embed="rId14"/>
            <a:stretch>
              <a:fillRect/>
            </a:stretch>
          </p:blipFill>
          <p:spPr>
            <a:xfrm>
              <a:off x="5319353" y="1314035"/>
              <a:ext cx="4133333" cy="457143"/>
            </a:xfrm>
            <a:prstGeom prst="rect">
              <a:avLst/>
            </a:prstGeom>
          </p:spPr>
        </p:pic>
      </p:grpSp>
      <p:pic>
        <p:nvPicPr>
          <p:cNvPr id="48" name="Imagen 47">
            <a:extLst>
              <a:ext uri="{FF2B5EF4-FFF2-40B4-BE49-F238E27FC236}">
                <a16:creationId xmlns:a16="http://schemas.microsoft.com/office/drawing/2014/main" id="{CE447CF7-571F-4022-A36D-D9932D5CB71F}"/>
              </a:ext>
            </a:extLst>
          </p:cNvPr>
          <p:cNvPicPr>
            <a:picLocks noChangeAspect="1"/>
          </p:cNvPicPr>
          <p:nvPr/>
        </p:nvPicPr>
        <p:blipFill>
          <a:blip r:embed="rId15"/>
          <a:stretch>
            <a:fillRect/>
          </a:stretch>
        </p:blipFill>
        <p:spPr>
          <a:xfrm>
            <a:off x="5319353" y="5167920"/>
            <a:ext cx="666667" cy="219048"/>
          </a:xfrm>
          <a:prstGeom prst="rect">
            <a:avLst/>
          </a:prstGeom>
        </p:spPr>
      </p:pic>
      <p:grpSp>
        <p:nvGrpSpPr>
          <p:cNvPr id="57" name="Grupo 56">
            <a:extLst>
              <a:ext uri="{FF2B5EF4-FFF2-40B4-BE49-F238E27FC236}">
                <a16:creationId xmlns:a16="http://schemas.microsoft.com/office/drawing/2014/main" id="{3F88238D-75ED-4A36-AA2D-B61F7E0B52D9}"/>
              </a:ext>
            </a:extLst>
          </p:cNvPr>
          <p:cNvGrpSpPr/>
          <p:nvPr/>
        </p:nvGrpSpPr>
        <p:grpSpPr>
          <a:xfrm>
            <a:off x="5222565" y="913713"/>
            <a:ext cx="2151233" cy="276999"/>
            <a:chOff x="5091930" y="913713"/>
            <a:chExt cx="2151233" cy="276999"/>
          </a:xfrm>
        </p:grpSpPr>
        <p:pic>
          <p:nvPicPr>
            <p:cNvPr id="49" name="Imagen 48">
              <a:extLst>
                <a:ext uri="{FF2B5EF4-FFF2-40B4-BE49-F238E27FC236}">
                  <a16:creationId xmlns:a16="http://schemas.microsoft.com/office/drawing/2014/main" id="{202DF4FB-95F4-483F-826A-806BA6D5E499}"/>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5986020" y="947120"/>
              <a:ext cx="1257143" cy="209524"/>
            </a:xfrm>
            <a:prstGeom prst="rect">
              <a:avLst/>
            </a:prstGeom>
          </p:spPr>
        </p:pic>
        <p:sp>
          <p:nvSpPr>
            <p:cNvPr id="56" name="Rectángulo 55">
              <a:extLst>
                <a:ext uri="{FF2B5EF4-FFF2-40B4-BE49-F238E27FC236}">
                  <a16:creationId xmlns:a16="http://schemas.microsoft.com/office/drawing/2014/main" id="{15ADA140-7B99-4B7C-9D1C-FDCFD95ACCF6}"/>
                </a:ext>
              </a:extLst>
            </p:cNvPr>
            <p:cNvSpPr/>
            <p:nvPr/>
          </p:nvSpPr>
          <p:spPr>
            <a:xfrm>
              <a:off x="5091930" y="913713"/>
              <a:ext cx="1004070" cy="276999"/>
            </a:xfrm>
            <a:prstGeom prst="rect">
              <a:avLst/>
            </a:prstGeom>
            <a:noFill/>
            <a:ln w="12700">
              <a:noFill/>
            </a:ln>
          </p:spPr>
          <p:txBody>
            <a:bodyPr wrap="square" rtlCol="0">
              <a:spAutoFit/>
            </a:bodyPr>
            <a:lstStyle/>
            <a:p>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Se asumen </a:t>
              </a:r>
            </a:p>
          </p:txBody>
        </p:sp>
      </p:grpSp>
      <p:grpSp>
        <p:nvGrpSpPr>
          <p:cNvPr id="59" name="Grupo 58">
            <a:extLst>
              <a:ext uri="{FF2B5EF4-FFF2-40B4-BE49-F238E27FC236}">
                <a16:creationId xmlns:a16="http://schemas.microsoft.com/office/drawing/2014/main" id="{10327939-FD4A-4B2C-9484-220840FB5481}"/>
              </a:ext>
            </a:extLst>
          </p:cNvPr>
          <p:cNvGrpSpPr/>
          <p:nvPr/>
        </p:nvGrpSpPr>
        <p:grpSpPr>
          <a:xfrm>
            <a:off x="5223567" y="2778382"/>
            <a:ext cx="5190745" cy="552381"/>
            <a:chOff x="3749799" y="2713723"/>
            <a:chExt cx="4929678" cy="552381"/>
          </a:xfrm>
        </p:grpSpPr>
        <p:grpSp>
          <p:nvGrpSpPr>
            <p:cNvPr id="55" name="Grupo 54">
              <a:extLst>
                <a:ext uri="{FF2B5EF4-FFF2-40B4-BE49-F238E27FC236}">
                  <a16:creationId xmlns:a16="http://schemas.microsoft.com/office/drawing/2014/main" id="{3AA4335C-40B6-4067-A503-05F53B20DE11}"/>
                </a:ext>
              </a:extLst>
            </p:cNvPr>
            <p:cNvGrpSpPr/>
            <p:nvPr/>
          </p:nvGrpSpPr>
          <p:grpSpPr>
            <a:xfrm>
              <a:off x="5311628" y="2713723"/>
              <a:ext cx="3367849" cy="552381"/>
              <a:chOff x="5311628" y="2713723"/>
              <a:chExt cx="3367849" cy="552381"/>
            </a:xfrm>
          </p:grpSpPr>
          <p:pic>
            <p:nvPicPr>
              <p:cNvPr id="31" name="Imagen 30">
                <a:extLst>
                  <a:ext uri="{FF2B5EF4-FFF2-40B4-BE49-F238E27FC236}">
                    <a16:creationId xmlns:a16="http://schemas.microsoft.com/office/drawing/2014/main" id="{4D0DB12B-C426-44F1-B825-C05C81B4F5C8}"/>
                  </a:ext>
                </a:extLst>
              </p:cNvPr>
              <p:cNvPicPr>
                <a:picLocks noChangeAspect="1"/>
              </p:cNvPicPr>
              <p:nvPr/>
            </p:nvPicPr>
            <p:blipFill>
              <a:blip r:embed="rId17"/>
              <a:stretch>
                <a:fillRect/>
              </a:stretch>
            </p:blipFill>
            <p:spPr>
              <a:xfrm>
                <a:off x="8499469" y="2819666"/>
                <a:ext cx="180008" cy="158407"/>
              </a:xfrm>
              <a:prstGeom prst="rect">
                <a:avLst/>
              </a:prstGeom>
            </p:spPr>
          </p:pic>
          <p:pic>
            <p:nvPicPr>
              <p:cNvPr id="54" name="Imagen 53">
                <a:extLst>
                  <a:ext uri="{FF2B5EF4-FFF2-40B4-BE49-F238E27FC236}">
                    <a16:creationId xmlns:a16="http://schemas.microsoft.com/office/drawing/2014/main" id="{2D582106-2B64-4AB3-B4FB-DBB193B1F1E9}"/>
                  </a:ext>
                </a:extLst>
              </p:cNvPr>
              <p:cNvPicPr>
                <a:picLocks noChangeAspect="1"/>
              </p:cNvPicPr>
              <p:nvPr/>
            </p:nvPicPr>
            <p:blipFill>
              <a:blip r:embed="rId18"/>
              <a:stretch>
                <a:fillRect/>
              </a:stretch>
            </p:blipFill>
            <p:spPr>
              <a:xfrm>
                <a:off x="5311628" y="2713723"/>
                <a:ext cx="2942857" cy="552381"/>
              </a:xfrm>
              <a:prstGeom prst="rect">
                <a:avLst/>
              </a:prstGeom>
            </p:spPr>
          </p:pic>
        </p:grpSp>
        <p:sp>
          <p:nvSpPr>
            <p:cNvPr id="58" name="Rectángulo 57">
              <a:extLst>
                <a:ext uri="{FF2B5EF4-FFF2-40B4-BE49-F238E27FC236}">
                  <a16:creationId xmlns:a16="http://schemas.microsoft.com/office/drawing/2014/main" id="{F2BC27AF-C469-417D-966D-B802AC0AF60E}"/>
                </a:ext>
              </a:extLst>
            </p:cNvPr>
            <p:cNvSpPr/>
            <p:nvPr/>
          </p:nvSpPr>
          <p:spPr>
            <a:xfrm>
              <a:off x="3749799" y="2783468"/>
              <a:ext cx="1551964" cy="461665"/>
            </a:xfrm>
            <a:prstGeom prst="rect">
              <a:avLst/>
            </a:prstGeom>
            <a:noFill/>
            <a:ln w="12700">
              <a:noFill/>
            </a:ln>
          </p:spPr>
          <p:txBody>
            <a:bodyPr wrap="square" rtlCol="0">
              <a:spAutoFit/>
            </a:bodyPr>
            <a:lstStyle/>
            <a:p>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Se asume que </a:t>
              </a:r>
              <a:r>
                <a:rPr lang="es-ES" sz="1200" i="1" dirty="0">
                  <a:solidFill>
                    <a:schemeClr val="tx1"/>
                  </a:solidFill>
                  <a:latin typeface="Calibri" panose="020F0502020204030204" pitchFamily="34" charset="0"/>
                  <a:ea typeface="Calibri" panose="020F0502020204030204" pitchFamily="34" charset="0"/>
                  <a:cs typeface="Calibri" panose="020F0502020204030204" pitchFamily="34" charset="0"/>
                </a:rPr>
                <a:t>Io1 = Io2</a:t>
              </a:r>
            </a:p>
          </p:txBody>
        </p:sp>
      </p:grpSp>
      <p:sp>
        <p:nvSpPr>
          <p:cNvPr id="30" name="Rectángulo 29">
            <a:extLst>
              <a:ext uri="{FF2B5EF4-FFF2-40B4-BE49-F238E27FC236}">
                <a16:creationId xmlns:a16="http://schemas.microsoft.com/office/drawing/2014/main" id="{CC302F68-4D68-4B19-9593-4E5D525B3776}"/>
              </a:ext>
            </a:extLst>
          </p:cNvPr>
          <p:cNvSpPr/>
          <p:nvPr/>
        </p:nvSpPr>
        <p:spPr>
          <a:xfrm>
            <a:off x="5006755" y="5602497"/>
            <a:ext cx="6618705" cy="323165"/>
          </a:xfrm>
          <a:prstGeom prst="rect">
            <a:avLst/>
          </a:prstGeom>
          <a:noFill/>
          <a:ln w="12700">
            <a:solidFill>
              <a:schemeClr val="tx1"/>
            </a:solidFill>
          </a:ln>
        </p:spPr>
        <p:txBody>
          <a:bodyPr wrap="square" rtlCol="0">
            <a:spAutoFit/>
          </a:bodyPr>
          <a:lstStyle/>
          <a:p>
            <a:pPr algn="just"/>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Este método solo utiliza los parámetros de la ficha técnica del módulo fotovoltaico.</a:t>
            </a:r>
            <a:endParaRPr lang="es-ES"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1797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24</a:t>
            </a:fld>
            <a:endParaRPr lang="es-ES"/>
          </a:p>
        </p:txBody>
      </p:sp>
      <p:sp>
        <p:nvSpPr>
          <p:cNvPr id="5" name="Rectángulo 4">
            <a:extLst>
              <a:ext uri="{FF2B5EF4-FFF2-40B4-BE49-F238E27FC236}">
                <a16:creationId xmlns:a16="http://schemas.microsoft.com/office/drawing/2014/main" id="{B5DCFE9D-D580-4BE4-9ED6-6BF264A89A91}"/>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Caso de estudio</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grpSp>
        <p:nvGrpSpPr>
          <p:cNvPr id="18" name="Grupo 17">
            <a:extLst>
              <a:ext uri="{FF2B5EF4-FFF2-40B4-BE49-F238E27FC236}">
                <a16:creationId xmlns:a16="http://schemas.microsoft.com/office/drawing/2014/main" id="{75F20399-C148-4CF7-89DF-AD666F5C7959}"/>
              </a:ext>
            </a:extLst>
          </p:cNvPr>
          <p:cNvGrpSpPr/>
          <p:nvPr/>
        </p:nvGrpSpPr>
        <p:grpSpPr>
          <a:xfrm>
            <a:off x="7833519" y="2769153"/>
            <a:ext cx="2285715" cy="1761905"/>
            <a:chOff x="5716975" y="2020216"/>
            <a:chExt cx="2285715" cy="1761905"/>
          </a:xfrm>
        </p:grpSpPr>
        <p:grpSp>
          <p:nvGrpSpPr>
            <p:cNvPr id="15" name="Grupo 14">
              <a:extLst>
                <a:ext uri="{FF2B5EF4-FFF2-40B4-BE49-F238E27FC236}">
                  <a16:creationId xmlns:a16="http://schemas.microsoft.com/office/drawing/2014/main" id="{2D6AB8E7-95FA-46FD-824A-D80CFAECAF23}"/>
                </a:ext>
              </a:extLst>
            </p:cNvPr>
            <p:cNvGrpSpPr/>
            <p:nvPr/>
          </p:nvGrpSpPr>
          <p:grpSpPr>
            <a:xfrm>
              <a:off x="5716975" y="2020216"/>
              <a:ext cx="2285715" cy="1761905"/>
              <a:chOff x="5716975" y="1854503"/>
              <a:chExt cx="2285715" cy="1761905"/>
            </a:xfrm>
          </p:grpSpPr>
          <p:pic>
            <p:nvPicPr>
              <p:cNvPr id="13" name="Imagen 12">
                <a:extLst>
                  <a:ext uri="{FF2B5EF4-FFF2-40B4-BE49-F238E27FC236}">
                    <a16:creationId xmlns:a16="http://schemas.microsoft.com/office/drawing/2014/main" id="{E102E390-1864-4B4E-8BF5-E6F0C279DE4B}"/>
                  </a:ext>
                </a:extLst>
              </p:cNvPr>
              <p:cNvPicPr>
                <a:picLocks noChangeAspect="1"/>
              </p:cNvPicPr>
              <p:nvPr/>
            </p:nvPicPr>
            <p:blipFill>
              <a:blip r:embed="rId4"/>
              <a:stretch>
                <a:fillRect/>
              </a:stretch>
            </p:blipFill>
            <p:spPr>
              <a:xfrm>
                <a:off x="5716975" y="1854503"/>
                <a:ext cx="1123810" cy="1761905"/>
              </a:xfrm>
              <a:prstGeom prst="rect">
                <a:avLst/>
              </a:prstGeom>
            </p:spPr>
          </p:pic>
          <p:pic>
            <p:nvPicPr>
              <p:cNvPr id="14" name="Imagen 13">
                <a:extLst>
                  <a:ext uri="{FF2B5EF4-FFF2-40B4-BE49-F238E27FC236}">
                    <a16:creationId xmlns:a16="http://schemas.microsoft.com/office/drawing/2014/main" id="{62B1BBB7-674A-4C28-93B4-B0998512D35D}"/>
                  </a:ext>
                </a:extLst>
              </p:cNvPr>
              <p:cNvPicPr>
                <a:picLocks noChangeAspect="1"/>
              </p:cNvPicPr>
              <p:nvPr/>
            </p:nvPicPr>
            <p:blipFill>
              <a:blip r:embed="rId5"/>
              <a:stretch>
                <a:fillRect/>
              </a:stretch>
            </p:blipFill>
            <p:spPr>
              <a:xfrm>
                <a:off x="6840785" y="1864027"/>
                <a:ext cx="1161905" cy="1752381"/>
              </a:xfrm>
              <a:prstGeom prst="rect">
                <a:avLst/>
              </a:prstGeom>
            </p:spPr>
          </p:pic>
        </p:grpSp>
        <p:sp>
          <p:nvSpPr>
            <p:cNvPr id="16" name="Rectángulo 15">
              <a:extLst>
                <a:ext uri="{FF2B5EF4-FFF2-40B4-BE49-F238E27FC236}">
                  <a16:creationId xmlns:a16="http://schemas.microsoft.com/office/drawing/2014/main" id="{D3E68C81-23EF-4513-98F4-5C570ED63E78}"/>
                </a:ext>
              </a:extLst>
            </p:cNvPr>
            <p:cNvSpPr/>
            <p:nvPr/>
          </p:nvSpPr>
          <p:spPr>
            <a:xfrm>
              <a:off x="5756382" y="2987039"/>
              <a:ext cx="2246308" cy="68797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grpSp>
      <p:sp>
        <p:nvSpPr>
          <p:cNvPr id="17" name="Rectángulo 16">
            <a:extLst>
              <a:ext uri="{FF2B5EF4-FFF2-40B4-BE49-F238E27FC236}">
                <a16:creationId xmlns:a16="http://schemas.microsoft.com/office/drawing/2014/main" id="{89E0EEB0-D7C6-4F95-9052-0D4D9E830356}"/>
              </a:ext>
            </a:extLst>
          </p:cNvPr>
          <p:cNvSpPr/>
          <p:nvPr/>
        </p:nvSpPr>
        <p:spPr>
          <a:xfrm>
            <a:off x="449182" y="2361354"/>
            <a:ext cx="4345577" cy="276999"/>
          </a:xfrm>
          <a:prstGeom prst="rect">
            <a:avLst/>
          </a:prstGeom>
          <a:noFill/>
          <a:ln w="12700">
            <a:noFill/>
          </a:ln>
        </p:spPr>
        <p:txBody>
          <a:bodyPr wrap="square" rtlCol="0">
            <a:spAutoFit/>
          </a:bodyPr>
          <a:lstStyle/>
          <a:p>
            <a:pPr algn="ctr"/>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Parámetros eléctricos de la ficha técnica para las condiciones STC.</a:t>
            </a:r>
          </a:p>
        </p:txBody>
      </p:sp>
      <p:sp>
        <p:nvSpPr>
          <p:cNvPr id="19" name="Rectángulo 18">
            <a:extLst>
              <a:ext uri="{FF2B5EF4-FFF2-40B4-BE49-F238E27FC236}">
                <a16:creationId xmlns:a16="http://schemas.microsoft.com/office/drawing/2014/main" id="{53E1C60C-5967-4B28-AA28-3CAD3207D447}"/>
              </a:ext>
            </a:extLst>
          </p:cNvPr>
          <p:cNvSpPr/>
          <p:nvPr/>
        </p:nvSpPr>
        <p:spPr>
          <a:xfrm>
            <a:off x="7002383" y="2307488"/>
            <a:ext cx="3587258" cy="461665"/>
          </a:xfrm>
          <a:prstGeom prst="rect">
            <a:avLst/>
          </a:prstGeom>
          <a:noFill/>
          <a:ln w="12700">
            <a:noFill/>
          </a:ln>
        </p:spPr>
        <p:txBody>
          <a:bodyPr wrap="square" rtlCol="0">
            <a:spAutoFit/>
          </a:bodyPr>
          <a:lstStyle/>
          <a:p>
            <a:pPr algn="ctr"/>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Parámetros desconocidos calculados con el algoritmo aplicando el método Newton-Raphson. </a:t>
            </a:r>
          </a:p>
        </p:txBody>
      </p:sp>
      <p:sp>
        <p:nvSpPr>
          <p:cNvPr id="20" name="Flecha: a la derecha 19">
            <a:extLst>
              <a:ext uri="{FF2B5EF4-FFF2-40B4-BE49-F238E27FC236}">
                <a16:creationId xmlns:a16="http://schemas.microsoft.com/office/drawing/2014/main" id="{4AA6BE88-9F9D-4BF3-A30B-6D5689C44DA2}"/>
              </a:ext>
            </a:extLst>
          </p:cNvPr>
          <p:cNvSpPr/>
          <p:nvPr/>
        </p:nvSpPr>
        <p:spPr>
          <a:xfrm>
            <a:off x="5090036" y="3178629"/>
            <a:ext cx="1876855" cy="714808"/>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21" name="Rectángulo 20">
            <a:extLst>
              <a:ext uri="{FF2B5EF4-FFF2-40B4-BE49-F238E27FC236}">
                <a16:creationId xmlns:a16="http://schemas.microsoft.com/office/drawing/2014/main" id="{3CAD7FA6-204B-45CE-BAC7-531CF51C8A70}"/>
              </a:ext>
            </a:extLst>
          </p:cNvPr>
          <p:cNvSpPr/>
          <p:nvPr/>
        </p:nvSpPr>
        <p:spPr>
          <a:xfrm>
            <a:off x="1349846" y="4689851"/>
            <a:ext cx="9126582" cy="400110"/>
          </a:xfrm>
          <a:prstGeom prst="rect">
            <a:avLst/>
          </a:prstGeom>
        </p:spPr>
        <p:txBody>
          <a:bodyPr wrap="square">
            <a:spAutoFit/>
          </a:bodyPr>
          <a:lstStyle/>
          <a:p>
            <a:r>
              <a:rPr lang="es-ES" sz="1000" dirty="0">
                <a:latin typeface="Calibri" panose="020F0502020204030204" pitchFamily="34" charset="0"/>
                <a:ea typeface="Calibri" panose="020F0502020204030204" pitchFamily="34" charset="0"/>
              </a:rPr>
              <a:t>K. </a:t>
            </a:r>
            <a:r>
              <a:rPr lang="es-ES" sz="1000" dirty="0" err="1">
                <a:latin typeface="Calibri" panose="020F0502020204030204" pitchFamily="34" charset="0"/>
                <a:ea typeface="Calibri" panose="020F0502020204030204" pitchFamily="34" charset="0"/>
              </a:rPr>
              <a:t>Ishaque</a:t>
            </a:r>
            <a:r>
              <a:rPr lang="es-ES" sz="1000" dirty="0">
                <a:latin typeface="Calibri" panose="020F0502020204030204" pitchFamily="34" charset="0"/>
                <a:ea typeface="Calibri" panose="020F0502020204030204" pitchFamily="34" charset="0"/>
              </a:rPr>
              <a:t>, Z. </a:t>
            </a:r>
            <a:r>
              <a:rPr lang="es-ES" sz="1000" dirty="0" err="1">
                <a:latin typeface="Calibri" panose="020F0502020204030204" pitchFamily="34" charset="0"/>
                <a:ea typeface="Calibri" panose="020F0502020204030204" pitchFamily="34" charset="0"/>
              </a:rPr>
              <a:t>Salam</a:t>
            </a:r>
            <a:r>
              <a:rPr lang="es-ES" sz="1000" dirty="0">
                <a:latin typeface="Calibri" panose="020F0502020204030204" pitchFamily="34" charset="0"/>
                <a:ea typeface="Calibri" panose="020F0502020204030204" pitchFamily="34" charset="0"/>
              </a:rPr>
              <a:t>, and </a:t>
            </a:r>
            <a:r>
              <a:rPr lang="es-ES" sz="1000" dirty="0" err="1">
                <a:latin typeface="Calibri" panose="020F0502020204030204" pitchFamily="34" charset="0"/>
                <a:ea typeface="Calibri" panose="020F0502020204030204" pitchFamily="34" charset="0"/>
              </a:rPr>
              <a:t>Syafaruddin</a:t>
            </a:r>
            <a:r>
              <a:rPr lang="es-ES" sz="1000" dirty="0">
                <a:latin typeface="Calibri" panose="020F0502020204030204" pitchFamily="34" charset="0"/>
                <a:ea typeface="Calibri" panose="020F0502020204030204" pitchFamily="34" charset="0"/>
              </a:rPr>
              <a:t>, “A </a:t>
            </a:r>
            <a:r>
              <a:rPr lang="es-ES" sz="1000" dirty="0" err="1">
                <a:latin typeface="Calibri" panose="020F0502020204030204" pitchFamily="34" charset="0"/>
                <a:ea typeface="Calibri" panose="020F0502020204030204" pitchFamily="34" charset="0"/>
              </a:rPr>
              <a:t>comprehensive</a:t>
            </a:r>
            <a:r>
              <a:rPr lang="es-ES" sz="1000" dirty="0">
                <a:latin typeface="Calibri" panose="020F0502020204030204" pitchFamily="34" charset="0"/>
                <a:ea typeface="Calibri" panose="020F0502020204030204" pitchFamily="34" charset="0"/>
              </a:rPr>
              <a:t> MATLAB </a:t>
            </a:r>
            <a:r>
              <a:rPr lang="es-ES" sz="1000" dirty="0" err="1">
                <a:latin typeface="Calibri" panose="020F0502020204030204" pitchFamily="34" charset="0"/>
                <a:ea typeface="Calibri" panose="020F0502020204030204" pitchFamily="34" charset="0"/>
              </a:rPr>
              <a:t>Simulink</a:t>
            </a:r>
            <a:r>
              <a:rPr lang="es-ES" sz="1000" dirty="0">
                <a:latin typeface="Calibri" panose="020F0502020204030204" pitchFamily="34" charset="0"/>
                <a:ea typeface="Calibri" panose="020F0502020204030204" pitchFamily="34" charset="0"/>
              </a:rPr>
              <a:t> PV </a:t>
            </a:r>
            <a:r>
              <a:rPr lang="es-ES" sz="1000" dirty="0" err="1">
                <a:latin typeface="Calibri" panose="020F0502020204030204" pitchFamily="34" charset="0"/>
                <a:ea typeface="Calibri" panose="020F0502020204030204" pitchFamily="34" charset="0"/>
              </a:rPr>
              <a:t>system</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simulator</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with</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partial</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shading</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capability</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based</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on</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two-diode</a:t>
            </a:r>
            <a:r>
              <a:rPr lang="es-ES" sz="1000" dirty="0">
                <a:latin typeface="Calibri" panose="020F0502020204030204" pitchFamily="34" charset="0"/>
                <a:ea typeface="Calibri" panose="020F0502020204030204" pitchFamily="34" charset="0"/>
              </a:rPr>
              <a:t> </a:t>
            </a:r>
            <a:r>
              <a:rPr lang="es-ES" sz="1000" dirty="0" err="1">
                <a:latin typeface="Calibri" panose="020F0502020204030204" pitchFamily="34" charset="0"/>
                <a:ea typeface="Calibri" panose="020F0502020204030204" pitchFamily="34" charset="0"/>
              </a:rPr>
              <a:t>model</a:t>
            </a:r>
            <a:r>
              <a:rPr lang="es-ES" sz="1000" dirty="0">
                <a:latin typeface="Calibri" panose="020F0502020204030204" pitchFamily="34" charset="0"/>
                <a:ea typeface="Calibri" panose="020F0502020204030204" pitchFamily="34" charset="0"/>
              </a:rPr>
              <a:t>,” </a:t>
            </a:r>
            <a:r>
              <a:rPr lang="es-ES" sz="1000" i="1" dirty="0">
                <a:latin typeface="Calibri" panose="020F0502020204030204" pitchFamily="34" charset="0"/>
                <a:ea typeface="Calibri" panose="020F0502020204030204" pitchFamily="34" charset="0"/>
              </a:rPr>
              <a:t>Sol. Energy</a:t>
            </a:r>
            <a:r>
              <a:rPr lang="es-ES" sz="1000" dirty="0">
                <a:latin typeface="Calibri" panose="020F0502020204030204" pitchFamily="34" charset="0"/>
                <a:ea typeface="Calibri" panose="020F0502020204030204" pitchFamily="34" charset="0"/>
              </a:rPr>
              <a:t>, vol. 85, no. 9, pp. 2217–2227, 2011, </a:t>
            </a:r>
            <a:r>
              <a:rPr lang="es-ES" sz="1000" dirty="0" err="1">
                <a:latin typeface="Calibri" panose="020F0502020204030204" pitchFamily="34" charset="0"/>
                <a:ea typeface="Calibri" panose="020F0502020204030204" pitchFamily="34" charset="0"/>
              </a:rPr>
              <a:t>doi</a:t>
            </a:r>
            <a:r>
              <a:rPr lang="es-ES" sz="1000" dirty="0">
                <a:latin typeface="Calibri" panose="020F0502020204030204" pitchFamily="34" charset="0"/>
                <a:ea typeface="Calibri" panose="020F0502020204030204" pitchFamily="34" charset="0"/>
              </a:rPr>
              <a:t>: </a:t>
            </a:r>
            <a:r>
              <a:rPr lang="es-ES" sz="1000" dirty="0">
                <a:latin typeface="Calibri" panose="020F0502020204030204" pitchFamily="34" charset="0"/>
                <a:ea typeface="Calibri" panose="020F0502020204030204" pitchFamily="34" charset="0"/>
                <a:hlinkClick r:id="rId6"/>
              </a:rPr>
              <a:t>10.1016/j.solener.2011.06.008 </a:t>
            </a:r>
            <a:endParaRPr lang="es-ES" sz="1000" dirty="0"/>
          </a:p>
        </p:txBody>
      </p:sp>
      <p:grpSp>
        <p:nvGrpSpPr>
          <p:cNvPr id="23" name="Grupo 22">
            <a:extLst>
              <a:ext uri="{FF2B5EF4-FFF2-40B4-BE49-F238E27FC236}">
                <a16:creationId xmlns:a16="http://schemas.microsoft.com/office/drawing/2014/main" id="{DEB59FD9-6847-45D7-A325-D91353311D57}"/>
              </a:ext>
            </a:extLst>
          </p:cNvPr>
          <p:cNvGrpSpPr/>
          <p:nvPr/>
        </p:nvGrpSpPr>
        <p:grpSpPr>
          <a:xfrm>
            <a:off x="1531560" y="2647234"/>
            <a:ext cx="2697280" cy="1580952"/>
            <a:chOff x="1165783" y="2647234"/>
            <a:chExt cx="2697280" cy="1580952"/>
          </a:xfrm>
        </p:grpSpPr>
        <p:grpSp>
          <p:nvGrpSpPr>
            <p:cNvPr id="12" name="Grupo 11">
              <a:extLst>
                <a:ext uri="{FF2B5EF4-FFF2-40B4-BE49-F238E27FC236}">
                  <a16:creationId xmlns:a16="http://schemas.microsoft.com/office/drawing/2014/main" id="{D6855E08-5176-47FA-9D10-8AC89E4A97B9}"/>
                </a:ext>
              </a:extLst>
            </p:cNvPr>
            <p:cNvGrpSpPr/>
            <p:nvPr/>
          </p:nvGrpSpPr>
          <p:grpSpPr>
            <a:xfrm>
              <a:off x="1165783" y="2647234"/>
              <a:ext cx="2171428" cy="1580952"/>
              <a:chOff x="1061279" y="2020216"/>
              <a:chExt cx="2171428" cy="1580952"/>
            </a:xfrm>
          </p:grpSpPr>
          <p:pic>
            <p:nvPicPr>
              <p:cNvPr id="8" name="Imagen 7">
                <a:extLst>
                  <a:ext uri="{FF2B5EF4-FFF2-40B4-BE49-F238E27FC236}">
                    <a16:creationId xmlns:a16="http://schemas.microsoft.com/office/drawing/2014/main" id="{B6FCA6A2-DF1D-43E5-960A-EEF8357F1198}"/>
                  </a:ext>
                </a:extLst>
              </p:cNvPr>
              <p:cNvPicPr>
                <a:picLocks noChangeAspect="1"/>
              </p:cNvPicPr>
              <p:nvPr/>
            </p:nvPicPr>
            <p:blipFill>
              <a:blip r:embed="rId7"/>
              <a:stretch>
                <a:fillRect/>
              </a:stretch>
            </p:blipFill>
            <p:spPr>
              <a:xfrm>
                <a:off x="1061279" y="2020216"/>
                <a:ext cx="942857" cy="1580952"/>
              </a:xfrm>
              <a:prstGeom prst="rect">
                <a:avLst/>
              </a:prstGeom>
            </p:spPr>
          </p:pic>
          <p:pic>
            <p:nvPicPr>
              <p:cNvPr id="11" name="Imagen 10">
                <a:extLst>
                  <a:ext uri="{FF2B5EF4-FFF2-40B4-BE49-F238E27FC236}">
                    <a16:creationId xmlns:a16="http://schemas.microsoft.com/office/drawing/2014/main" id="{65FAFB61-FB42-42FC-A1F2-F022D30ECF0E}"/>
                  </a:ext>
                </a:extLst>
              </p:cNvPr>
              <p:cNvPicPr>
                <a:picLocks noChangeAspect="1"/>
              </p:cNvPicPr>
              <p:nvPr/>
            </p:nvPicPr>
            <p:blipFill>
              <a:blip r:embed="rId8"/>
              <a:stretch>
                <a:fillRect/>
              </a:stretch>
            </p:blipFill>
            <p:spPr>
              <a:xfrm>
                <a:off x="2004136" y="2030554"/>
                <a:ext cx="1228571" cy="1561905"/>
              </a:xfrm>
              <a:prstGeom prst="rect">
                <a:avLst/>
              </a:prstGeom>
            </p:spPr>
          </p:pic>
        </p:grpSp>
        <p:sp>
          <p:nvSpPr>
            <p:cNvPr id="22" name="Rectángulo 21">
              <a:extLst>
                <a:ext uri="{FF2B5EF4-FFF2-40B4-BE49-F238E27FC236}">
                  <a16:creationId xmlns:a16="http://schemas.microsoft.com/office/drawing/2014/main" id="{683E55B1-AC11-49A4-AFA9-BC0483A7C942}"/>
                </a:ext>
              </a:extLst>
            </p:cNvPr>
            <p:cNvSpPr/>
            <p:nvPr/>
          </p:nvSpPr>
          <p:spPr>
            <a:xfrm>
              <a:off x="3282455" y="2657572"/>
              <a:ext cx="580608" cy="307777"/>
            </a:xfrm>
            <a:prstGeom prst="rect">
              <a:avLst/>
            </a:prstGeom>
          </p:spPr>
          <p:txBody>
            <a:bodyPr wrap="none">
              <a:spAutoFit/>
            </a:bodyPr>
            <a:lstStyle/>
            <a:p>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9"/>
                </a:rPr>
                <a:t>Ref.</a:t>
              </a:r>
              <a:r>
                <a:rPr lang="es-ES"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s-ES" dirty="0"/>
            </a:p>
          </p:txBody>
        </p:sp>
      </p:grpSp>
    </p:spTree>
    <p:extLst>
      <p:ext uri="{BB962C8B-B14F-4D97-AF65-F5344CB8AC3E}">
        <p14:creationId xmlns:p14="http://schemas.microsoft.com/office/powerpoint/2010/main" val="3113375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25</a:t>
            </a:fld>
            <a:endParaRPr lang="es-ES"/>
          </a:p>
        </p:txBody>
      </p:sp>
      <p:sp>
        <p:nvSpPr>
          <p:cNvPr id="5" name="Rectángulo 4">
            <a:extLst>
              <a:ext uri="{FF2B5EF4-FFF2-40B4-BE49-F238E27FC236}">
                <a16:creationId xmlns:a16="http://schemas.microsoft.com/office/drawing/2014/main" id="{B5DCFE9D-D580-4BE4-9ED6-6BF264A89A91}"/>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Caso de estudio</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grpSp>
        <p:nvGrpSpPr>
          <p:cNvPr id="10" name="Grupo 9">
            <a:extLst>
              <a:ext uri="{FF2B5EF4-FFF2-40B4-BE49-F238E27FC236}">
                <a16:creationId xmlns:a16="http://schemas.microsoft.com/office/drawing/2014/main" id="{DFE6F78E-D994-4DC3-BB38-E7841C8F2F9F}"/>
              </a:ext>
            </a:extLst>
          </p:cNvPr>
          <p:cNvGrpSpPr/>
          <p:nvPr/>
        </p:nvGrpSpPr>
        <p:grpSpPr>
          <a:xfrm>
            <a:off x="2093844" y="867641"/>
            <a:ext cx="5832215" cy="4996595"/>
            <a:chOff x="2703444" y="902475"/>
            <a:chExt cx="5832215" cy="4996595"/>
          </a:xfrm>
        </p:grpSpPr>
        <p:sp>
          <p:nvSpPr>
            <p:cNvPr id="21" name="Rectángulo 20">
              <a:extLst>
                <a:ext uri="{FF2B5EF4-FFF2-40B4-BE49-F238E27FC236}">
                  <a16:creationId xmlns:a16="http://schemas.microsoft.com/office/drawing/2014/main" id="{21324B65-1CD0-463F-97A3-ADD85F0A44AF}"/>
                </a:ext>
              </a:extLst>
            </p:cNvPr>
            <p:cNvSpPr/>
            <p:nvPr/>
          </p:nvSpPr>
          <p:spPr>
            <a:xfrm>
              <a:off x="3672519" y="3465434"/>
              <a:ext cx="3851687" cy="276999"/>
            </a:xfrm>
            <a:prstGeom prst="rect">
              <a:avLst/>
            </a:prstGeom>
            <a:noFill/>
            <a:ln w="12700">
              <a:noFill/>
            </a:ln>
          </p:spPr>
          <p:txBody>
            <a:bodyPr wrap="square" rtlCol="0">
              <a:spAutoFit/>
            </a:bodyPr>
            <a:lstStyle/>
            <a:p>
              <a:pPr algn="ctr"/>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Algoritmo iterativo aplicando el método Newton-Raphson.</a:t>
              </a:r>
            </a:p>
          </p:txBody>
        </p:sp>
        <p:pic>
          <p:nvPicPr>
            <p:cNvPr id="6" name="Imagen 5">
              <a:extLst>
                <a:ext uri="{FF2B5EF4-FFF2-40B4-BE49-F238E27FC236}">
                  <a16:creationId xmlns:a16="http://schemas.microsoft.com/office/drawing/2014/main" id="{AF24544F-1D09-4CF0-9FE0-EA9433E46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91821" y="4276008"/>
              <a:ext cx="5743838" cy="1623062"/>
            </a:xfrm>
            <a:prstGeom prst="rect">
              <a:avLst/>
            </a:prstGeom>
          </p:spPr>
        </p:pic>
        <p:pic>
          <p:nvPicPr>
            <p:cNvPr id="7" name="Imagen 6">
              <a:extLst>
                <a:ext uri="{FF2B5EF4-FFF2-40B4-BE49-F238E27FC236}">
                  <a16:creationId xmlns:a16="http://schemas.microsoft.com/office/drawing/2014/main" id="{500BCBF4-A5FA-4BAA-91CF-836081158FB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03444" y="902475"/>
              <a:ext cx="5583797" cy="1958440"/>
            </a:xfrm>
            <a:prstGeom prst="rect">
              <a:avLst/>
            </a:prstGeom>
          </p:spPr>
        </p:pic>
        <p:sp>
          <p:nvSpPr>
            <p:cNvPr id="9" name="Flecha: hacia abajo 8">
              <a:extLst>
                <a:ext uri="{FF2B5EF4-FFF2-40B4-BE49-F238E27FC236}">
                  <a16:creationId xmlns:a16="http://schemas.microsoft.com/office/drawing/2014/main" id="{712FBC09-6A95-45EA-99DF-7FB86F2A510B}"/>
                </a:ext>
              </a:extLst>
            </p:cNvPr>
            <p:cNvSpPr/>
            <p:nvPr/>
          </p:nvSpPr>
          <p:spPr>
            <a:xfrm>
              <a:off x="5303520" y="2968240"/>
              <a:ext cx="409303" cy="460760"/>
            </a:xfrm>
            <a:prstGeom prst="down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22" name="Flecha: hacia abajo 21">
              <a:extLst>
                <a:ext uri="{FF2B5EF4-FFF2-40B4-BE49-F238E27FC236}">
                  <a16:creationId xmlns:a16="http://schemas.microsoft.com/office/drawing/2014/main" id="{C029FB61-E2C0-40B9-9ECB-D599493FDF4E}"/>
                </a:ext>
              </a:extLst>
            </p:cNvPr>
            <p:cNvSpPr/>
            <p:nvPr/>
          </p:nvSpPr>
          <p:spPr>
            <a:xfrm>
              <a:off x="5303520" y="3766705"/>
              <a:ext cx="409303" cy="460760"/>
            </a:xfrm>
            <a:prstGeom prst="down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grpSp>
      <p:sp>
        <p:nvSpPr>
          <p:cNvPr id="24" name="Rectángulo 23">
            <a:extLst>
              <a:ext uri="{FF2B5EF4-FFF2-40B4-BE49-F238E27FC236}">
                <a16:creationId xmlns:a16="http://schemas.microsoft.com/office/drawing/2014/main" id="{753F6A71-353B-497C-8D26-2C49E02F52AD}"/>
              </a:ext>
            </a:extLst>
          </p:cNvPr>
          <p:cNvSpPr/>
          <p:nvPr/>
        </p:nvSpPr>
        <p:spPr>
          <a:xfrm>
            <a:off x="7782773" y="3331903"/>
            <a:ext cx="2829027" cy="461665"/>
          </a:xfrm>
          <a:prstGeom prst="rect">
            <a:avLst/>
          </a:prstGeom>
          <a:noFill/>
          <a:ln w="12700">
            <a:noFill/>
          </a:ln>
        </p:spPr>
        <p:txBody>
          <a:bodyPr wrap="square" rtlCol="0">
            <a:spAutoFit/>
          </a:bodyPr>
          <a:lstStyle/>
          <a:p>
            <a:pPr algn="ctr"/>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Código en Matlab disponible en:</a:t>
            </a:r>
          </a:p>
          <a:p>
            <a:pPr algn="ctr"/>
            <a:r>
              <a:rPr lang="es-ES" sz="1200" dirty="0">
                <a:latin typeface="Calibri" panose="020F0502020204030204" pitchFamily="34" charset="0"/>
                <a:ea typeface="Calibri" panose="020F0502020204030204" pitchFamily="34" charset="0"/>
                <a:cs typeface="Calibri" panose="020F0502020204030204" pitchFamily="34" charset="0"/>
                <a:hlinkClick r:id="rId6"/>
              </a:rPr>
              <a:t>https://github.com/Liomnis/Matlab_DDM</a:t>
            </a:r>
            <a:endParaRPr lang="es-ES" sz="1200" dirty="0">
              <a:latin typeface="Calibri" panose="020F0502020204030204" pitchFamily="34" charset="0"/>
              <a:ea typeface="Calibri" panose="020F0502020204030204" pitchFamily="34" charset="0"/>
              <a:cs typeface="Calibri" panose="020F0502020204030204" pitchFamily="34" charset="0"/>
            </a:endParaRPr>
          </a:p>
        </p:txBody>
      </p:sp>
      <p:sp>
        <p:nvSpPr>
          <p:cNvPr id="25" name="Flecha: a la derecha 24">
            <a:extLst>
              <a:ext uri="{FF2B5EF4-FFF2-40B4-BE49-F238E27FC236}">
                <a16:creationId xmlns:a16="http://schemas.microsoft.com/office/drawing/2014/main" id="{B416A7D5-D274-46FA-B0DD-49F7FCDC90A5}"/>
              </a:ext>
            </a:extLst>
          </p:cNvPr>
          <p:cNvSpPr/>
          <p:nvPr/>
        </p:nvSpPr>
        <p:spPr>
          <a:xfrm>
            <a:off x="7019738" y="3346866"/>
            <a:ext cx="657903" cy="460760"/>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422274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26</a:t>
            </a:fld>
            <a:endParaRPr lang="es-ES"/>
          </a:p>
        </p:txBody>
      </p:sp>
      <p:sp>
        <p:nvSpPr>
          <p:cNvPr id="5" name="Rectángulo 4">
            <a:extLst>
              <a:ext uri="{FF2B5EF4-FFF2-40B4-BE49-F238E27FC236}">
                <a16:creationId xmlns:a16="http://schemas.microsoft.com/office/drawing/2014/main" id="{B5DCFE9D-D580-4BE4-9ED6-6BF264A89A91}"/>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Caso de estudio</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21" name="Rectángulo 20">
            <a:extLst>
              <a:ext uri="{FF2B5EF4-FFF2-40B4-BE49-F238E27FC236}">
                <a16:creationId xmlns:a16="http://schemas.microsoft.com/office/drawing/2014/main" id="{21324B65-1CD0-463F-97A3-ADD85F0A44AF}"/>
              </a:ext>
            </a:extLst>
          </p:cNvPr>
          <p:cNvSpPr/>
          <p:nvPr/>
        </p:nvSpPr>
        <p:spPr>
          <a:xfrm>
            <a:off x="3468525" y="5426655"/>
            <a:ext cx="5254950" cy="276999"/>
          </a:xfrm>
          <a:prstGeom prst="rect">
            <a:avLst/>
          </a:prstGeom>
          <a:noFill/>
          <a:ln w="12700">
            <a:noFill/>
          </a:ln>
        </p:spPr>
        <p:txBody>
          <a:bodyPr wrap="square" rtlCol="0">
            <a:spAutoFit/>
          </a:bodyPr>
          <a:lstStyle/>
          <a:p>
            <a:pPr algn="ctr"/>
            <a:r>
              <a:rPr lang="es-ES" sz="1200" dirty="0">
                <a:solidFill>
                  <a:schemeClr val="tx1"/>
                </a:solidFill>
                <a:latin typeface="Calibri" panose="020F0502020204030204" pitchFamily="34" charset="0"/>
                <a:ea typeface="Calibri" panose="020F0502020204030204" pitchFamily="34" charset="0"/>
                <a:cs typeface="Calibri" panose="020F0502020204030204" pitchFamily="34" charset="0"/>
              </a:rPr>
              <a:t>Curvas obtenidas en el algoritmo iterativo aplicando el método Newton-Raphson.</a:t>
            </a:r>
          </a:p>
        </p:txBody>
      </p:sp>
      <p:pic>
        <p:nvPicPr>
          <p:cNvPr id="3" name="Imagen 2">
            <a:extLst>
              <a:ext uri="{FF2B5EF4-FFF2-40B4-BE49-F238E27FC236}">
                <a16:creationId xmlns:a16="http://schemas.microsoft.com/office/drawing/2014/main" id="{C95B6B80-5A57-4132-92D8-B3EC6019CE19}"/>
              </a:ext>
            </a:extLst>
          </p:cNvPr>
          <p:cNvPicPr>
            <a:picLocks noChangeAspect="1"/>
          </p:cNvPicPr>
          <p:nvPr/>
        </p:nvPicPr>
        <p:blipFill>
          <a:blip r:embed="rId4"/>
          <a:stretch>
            <a:fillRect/>
          </a:stretch>
        </p:blipFill>
        <p:spPr>
          <a:xfrm>
            <a:off x="1174407" y="1302846"/>
            <a:ext cx="9447619" cy="4123809"/>
          </a:xfrm>
          <a:prstGeom prst="rect">
            <a:avLst/>
          </a:prstGeom>
        </p:spPr>
      </p:pic>
    </p:spTree>
    <p:extLst>
      <p:ext uri="{BB962C8B-B14F-4D97-AF65-F5344CB8AC3E}">
        <p14:creationId xmlns:p14="http://schemas.microsoft.com/office/powerpoint/2010/main" val="500314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27</a:t>
            </a:fld>
            <a:endParaRPr lang="es-ES"/>
          </a:p>
        </p:txBody>
      </p:sp>
      <p:sp>
        <p:nvSpPr>
          <p:cNvPr id="5" name="Rectángulo 4">
            <a:extLst>
              <a:ext uri="{FF2B5EF4-FFF2-40B4-BE49-F238E27FC236}">
                <a16:creationId xmlns:a16="http://schemas.microsoft.com/office/drawing/2014/main" id="{B5DCFE9D-D580-4BE4-9ED6-6BF264A89A91}"/>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Caso de estudio</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CB49B8A0-DEF0-4DC6-B99B-21B73C27C31D}"/>
              </a:ext>
            </a:extLst>
          </p:cNvPr>
          <p:cNvSpPr/>
          <p:nvPr/>
        </p:nvSpPr>
        <p:spPr>
          <a:xfrm>
            <a:off x="827314" y="2536448"/>
            <a:ext cx="10406743" cy="1169551"/>
          </a:xfrm>
          <a:prstGeom prst="rect">
            <a:avLst/>
          </a:prstGeom>
          <a:noFill/>
          <a:ln w="12700">
            <a:solidFill>
              <a:schemeClr val="tx1"/>
            </a:solidFill>
          </a:ln>
        </p:spPr>
        <p:txBody>
          <a:bodyPr wrap="square" rtlCol="0">
            <a:spAutoFit/>
          </a:bodyPr>
          <a:lstStyle/>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Se pueden asumir los valores de algunos parámetros (</a:t>
            </a:r>
            <a:r>
              <a:rPr lang="es-ES" sz="1500" i="1" dirty="0">
                <a:solidFill>
                  <a:schemeClr val="tx1"/>
                </a:solidFill>
                <a:latin typeface="Calibri" panose="020F0502020204030204" pitchFamily="34" charset="0"/>
                <a:ea typeface="Calibri" panose="020F0502020204030204" pitchFamily="34" charset="0"/>
                <a:cs typeface="Calibri" panose="020F0502020204030204" pitchFamily="34" charset="0"/>
              </a:rPr>
              <a:t>n1</a:t>
            </a: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 y </a:t>
            </a:r>
            <a:r>
              <a:rPr lang="es-ES" sz="1500" i="1" dirty="0">
                <a:solidFill>
                  <a:schemeClr val="tx1"/>
                </a:solidFill>
                <a:latin typeface="Calibri" panose="020F0502020204030204" pitchFamily="34" charset="0"/>
                <a:ea typeface="Calibri" panose="020F0502020204030204" pitchFamily="34" charset="0"/>
                <a:cs typeface="Calibri" panose="020F0502020204030204" pitchFamily="34" charset="0"/>
              </a:rPr>
              <a:t>n2; Io1=Io2</a:t>
            </a: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 con el fin de disminuir la cantidad de parámetros desconocidos.</a:t>
            </a:r>
          </a:p>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El algoritmo iterativo aplicando el método Newton-Raphson es eficaz y preciso, pero requiere de un tiempo computacional considerable. </a:t>
            </a:r>
          </a:p>
        </p:txBody>
      </p:sp>
    </p:spTree>
    <p:extLst>
      <p:ext uri="{BB962C8B-B14F-4D97-AF65-F5344CB8AC3E}">
        <p14:creationId xmlns:p14="http://schemas.microsoft.com/office/powerpoint/2010/main" val="3090154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28</a:t>
            </a:fld>
            <a:endParaRPr lang="es-ES"/>
          </a:p>
        </p:txBody>
      </p:sp>
      <p:sp>
        <p:nvSpPr>
          <p:cNvPr id="6" name="Google Shape;164;p1">
            <a:extLst>
              <a:ext uri="{FF2B5EF4-FFF2-40B4-BE49-F238E27FC236}">
                <a16:creationId xmlns:a16="http://schemas.microsoft.com/office/drawing/2014/main" id="{9366A127-DF1B-4237-8A3A-AFC58AF7FFB8}"/>
              </a:ext>
            </a:extLst>
          </p:cNvPr>
          <p:cNvSpPr txBox="1">
            <a:spLocks/>
          </p:cNvSpPr>
          <p:nvPr/>
        </p:nvSpPr>
        <p:spPr>
          <a:xfrm>
            <a:off x="2786742" y="2382474"/>
            <a:ext cx="5461271" cy="11967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00000"/>
              </a:lnSpc>
              <a:buSzPts val="2400"/>
            </a:pPr>
            <a:r>
              <a:rPr lang="es-ES" sz="4800" b="1" dirty="0">
                <a:latin typeface="Calibri" panose="020F0502020204030204" pitchFamily="34" charset="0"/>
                <a:ea typeface="Calibri" panose="020F0502020204030204" pitchFamily="34" charset="0"/>
                <a:cs typeface="Calibri" panose="020F0502020204030204" pitchFamily="34" charset="0"/>
              </a:rPr>
              <a:t>Conclusiones</a:t>
            </a:r>
            <a:endParaRPr lang="en-US" sz="4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2137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29</a:t>
            </a:fld>
            <a:endParaRPr lang="es-ES"/>
          </a:p>
        </p:txBody>
      </p:sp>
      <p:sp>
        <p:nvSpPr>
          <p:cNvPr id="5" name="Rectángulo 4">
            <a:extLst>
              <a:ext uri="{FF2B5EF4-FFF2-40B4-BE49-F238E27FC236}">
                <a16:creationId xmlns:a16="http://schemas.microsoft.com/office/drawing/2014/main" id="{3C402768-4E42-4654-A638-69BFFBFC0CC5}"/>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Conclusiones</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ángulo 2">
            <a:extLst>
              <a:ext uri="{FF2B5EF4-FFF2-40B4-BE49-F238E27FC236}">
                <a16:creationId xmlns:a16="http://schemas.microsoft.com/office/drawing/2014/main" id="{82C6E715-20EB-4B0D-95DE-40B412AC976C}"/>
              </a:ext>
            </a:extLst>
          </p:cNvPr>
          <p:cNvSpPr/>
          <p:nvPr/>
        </p:nvSpPr>
        <p:spPr>
          <a:xfrm>
            <a:off x="827314" y="1982076"/>
            <a:ext cx="9588137" cy="2277547"/>
          </a:xfrm>
          <a:prstGeom prst="rect">
            <a:avLst/>
          </a:prstGeom>
        </p:spPr>
        <p:txBody>
          <a:bodyPr wrap="square">
            <a:spAutoFit/>
          </a:bodyPr>
          <a:lstStyle/>
          <a:p>
            <a:pPr marL="285750" indent="-285750" algn="just">
              <a:spcAft>
                <a:spcPts val="600"/>
              </a:spcAft>
              <a:buFont typeface="Arial" panose="020B0604020202090204" pitchFamily="34" charset="0"/>
              <a:buChar char="•"/>
            </a:pPr>
            <a:r>
              <a:rPr lang="es-ES" dirty="0">
                <a:latin typeface="Calibri" panose="020F0502020204030204" pitchFamily="34" charset="0"/>
                <a:ea typeface="Calibri" panose="020F0502020204030204" pitchFamily="34" charset="0"/>
                <a:cs typeface="Calibri" panose="020F0502020204030204" pitchFamily="34" charset="0"/>
              </a:rPr>
              <a:t>Los circuitos equivalentes de uno y dos diodos son herramientas útiles para calcular los parámetros desconocidos de un módulo fotovoltaico. </a:t>
            </a:r>
          </a:p>
          <a:p>
            <a:pPr marL="285750" indent="-285750" algn="just">
              <a:spcAft>
                <a:spcPts val="600"/>
              </a:spcAft>
              <a:buFont typeface="Arial" panose="020B0604020202090204" pitchFamily="34" charset="0"/>
              <a:buChar char="•"/>
            </a:pPr>
            <a:r>
              <a:rPr lang="es-ES" dirty="0">
                <a:latin typeface="Calibri" panose="020F0502020204030204" pitchFamily="34" charset="0"/>
                <a:ea typeface="Calibri" panose="020F0502020204030204" pitchFamily="34" charset="0"/>
                <a:cs typeface="Calibri" panose="020F0502020204030204" pitchFamily="34" charset="0"/>
              </a:rPr>
              <a:t>Las principales consideraciones a tener en cuenta al aplicar estos modelos son:</a:t>
            </a:r>
          </a:p>
          <a:p>
            <a:pPr marL="627063" indent="-342900" algn="just">
              <a:spcAft>
                <a:spcPts val="600"/>
              </a:spcAft>
              <a:buFont typeface="+mj-lt"/>
              <a:buAutoNum type="arabicPeriod"/>
            </a:pPr>
            <a:r>
              <a:rPr lang="es-ES" dirty="0">
                <a:latin typeface="Calibri" panose="020F0502020204030204" pitchFamily="34" charset="0"/>
                <a:ea typeface="Calibri" panose="020F0502020204030204" pitchFamily="34" charset="0"/>
                <a:cs typeface="Calibri" panose="020F0502020204030204" pitchFamily="34" charset="0"/>
              </a:rPr>
              <a:t>Simplicidad vs. Precisión</a:t>
            </a:r>
          </a:p>
          <a:p>
            <a:pPr marL="627063" indent="-342900" algn="just">
              <a:spcAft>
                <a:spcPts val="600"/>
              </a:spcAft>
              <a:buFont typeface="+mj-lt"/>
              <a:buAutoNum type="arabicPeriod"/>
            </a:pPr>
            <a:r>
              <a:rPr lang="es-ES" dirty="0">
                <a:latin typeface="Calibri" panose="020F0502020204030204" pitchFamily="34" charset="0"/>
                <a:ea typeface="Calibri" panose="020F0502020204030204" pitchFamily="34" charset="0"/>
                <a:cs typeface="Calibri" panose="020F0502020204030204" pitchFamily="34" charset="0"/>
              </a:rPr>
              <a:t>Ajuste a datos experimentales</a:t>
            </a:r>
          </a:p>
          <a:p>
            <a:pPr marL="627063" indent="-342900" algn="just">
              <a:spcAft>
                <a:spcPts val="600"/>
              </a:spcAft>
              <a:buFont typeface="+mj-lt"/>
              <a:buAutoNum type="arabicPeriod"/>
            </a:pPr>
            <a:r>
              <a:rPr lang="es-ES" dirty="0">
                <a:latin typeface="Calibri" panose="020F0502020204030204" pitchFamily="34" charset="0"/>
                <a:ea typeface="Calibri" panose="020F0502020204030204" pitchFamily="34" charset="0"/>
                <a:cs typeface="Calibri" panose="020F0502020204030204" pitchFamily="34" charset="0"/>
              </a:rPr>
              <a:t>Parámetros estimados</a:t>
            </a:r>
          </a:p>
          <a:p>
            <a:pPr marL="627063" indent="-342900" algn="just">
              <a:spcAft>
                <a:spcPts val="600"/>
              </a:spcAft>
              <a:buFont typeface="+mj-lt"/>
              <a:buAutoNum type="arabicPeriod"/>
            </a:pPr>
            <a:r>
              <a:rPr lang="es-ES" dirty="0">
                <a:latin typeface="Calibri" panose="020F0502020204030204" pitchFamily="34" charset="0"/>
                <a:ea typeface="Calibri" panose="020F0502020204030204" pitchFamily="34" charset="0"/>
                <a:cs typeface="Calibri" panose="020F0502020204030204" pitchFamily="34" charset="0"/>
              </a:rPr>
              <a:t>Complejidad computacional</a:t>
            </a:r>
          </a:p>
          <a:p>
            <a:pPr marL="627063" indent="-342900" algn="just">
              <a:spcAft>
                <a:spcPts val="600"/>
              </a:spcAft>
              <a:buFont typeface="+mj-lt"/>
              <a:buAutoNum type="arabicPeriod"/>
            </a:pPr>
            <a:r>
              <a:rPr lang="es-ES" dirty="0">
                <a:latin typeface="Calibri" panose="020F0502020204030204" pitchFamily="34" charset="0"/>
                <a:ea typeface="Calibri" panose="020F0502020204030204" pitchFamily="34" charset="0"/>
                <a:cs typeface="Calibri" panose="020F0502020204030204" pitchFamily="34" charset="0"/>
              </a:rPr>
              <a:t>Validación y verificación</a:t>
            </a:r>
          </a:p>
        </p:txBody>
      </p:sp>
    </p:spTree>
    <p:extLst>
      <p:ext uri="{BB962C8B-B14F-4D97-AF65-F5344CB8AC3E}">
        <p14:creationId xmlns:p14="http://schemas.microsoft.com/office/powerpoint/2010/main" val="1947597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Google Shape;164;p1">
            <a:extLst>
              <a:ext uri="{FF2B5EF4-FFF2-40B4-BE49-F238E27FC236}">
                <a16:creationId xmlns:a16="http://schemas.microsoft.com/office/drawing/2014/main" id="{4D628FB0-8175-4387-86A5-7E0C41EB3D25}"/>
              </a:ext>
            </a:extLst>
          </p:cNvPr>
          <p:cNvSpPr txBox="1">
            <a:spLocks/>
          </p:cNvSpPr>
          <p:nvPr/>
        </p:nvSpPr>
        <p:spPr>
          <a:xfrm>
            <a:off x="2373216" y="2381314"/>
            <a:ext cx="5870258" cy="183363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00000"/>
              </a:lnSpc>
              <a:buSzPts val="2400"/>
            </a:pPr>
            <a:r>
              <a:rPr lang="es-ES" sz="4800" b="1" dirty="0">
                <a:latin typeface="Calibri" panose="020F0502020204030204" pitchFamily="34" charset="0"/>
                <a:ea typeface="Calibri" panose="020F0502020204030204" pitchFamily="34" charset="0"/>
                <a:cs typeface="Calibri" panose="020F0502020204030204" pitchFamily="34" charset="0"/>
              </a:rPr>
              <a:t>Introducción a la energía solar</a:t>
            </a:r>
          </a:p>
        </p:txBody>
      </p:sp>
      <p:sp>
        <p:nvSpPr>
          <p:cNvPr id="2" name="Marcador de número de diapositiva 1">
            <a:extLst>
              <a:ext uri="{FF2B5EF4-FFF2-40B4-BE49-F238E27FC236}">
                <a16:creationId xmlns:a16="http://schemas.microsoft.com/office/drawing/2014/main" id="{9D4627C9-4F62-4354-A660-455B132D8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a:t>
            </a:fld>
            <a:endParaRPr lang="es-ES"/>
          </a:p>
        </p:txBody>
      </p:sp>
    </p:spTree>
    <p:extLst>
      <p:ext uri="{BB962C8B-B14F-4D97-AF65-F5344CB8AC3E}">
        <p14:creationId xmlns:p14="http://schemas.microsoft.com/office/powerpoint/2010/main" val="4110104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grpSp>
        <p:nvGrpSpPr>
          <p:cNvPr id="14" name="Grupo 13">
            <a:extLst>
              <a:ext uri="{FF2B5EF4-FFF2-40B4-BE49-F238E27FC236}">
                <a16:creationId xmlns:a16="http://schemas.microsoft.com/office/drawing/2014/main" id="{3C71B3AD-29DC-4DD4-89D6-9C1F1E16857B}"/>
              </a:ext>
            </a:extLst>
          </p:cNvPr>
          <p:cNvGrpSpPr/>
          <p:nvPr/>
        </p:nvGrpSpPr>
        <p:grpSpPr>
          <a:xfrm>
            <a:off x="3611419" y="1436247"/>
            <a:ext cx="3749964" cy="3632141"/>
            <a:chOff x="2235201" y="1334647"/>
            <a:chExt cx="3749964" cy="3632141"/>
          </a:xfrm>
        </p:grpSpPr>
        <p:sp>
          <p:nvSpPr>
            <p:cNvPr id="5" name="Google Shape;164;p1">
              <a:extLst>
                <a:ext uri="{FF2B5EF4-FFF2-40B4-BE49-F238E27FC236}">
                  <a16:creationId xmlns:a16="http://schemas.microsoft.com/office/drawing/2014/main" id="{1FA4BFF6-289F-402C-A862-794A89B947D2}"/>
                </a:ext>
              </a:extLst>
            </p:cNvPr>
            <p:cNvSpPr txBox="1">
              <a:spLocks/>
            </p:cNvSpPr>
            <p:nvPr/>
          </p:nvSpPr>
          <p:spPr>
            <a:xfrm>
              <a:off x="2235201" y="1334647"/>
              <a:ext cx="3749964" cy="258157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50000"/>
                </a:lnSpc>
                <a:buSzPts val="2400"/>
              </a:pPr>
              <a:r>
                <a:rPr lang="en-US" sz="6000" b="1" dirty="0">
                  <a:latin typeface="Verdana"/>
                  <a:ea typeface="Verdana"/>
                </a:rPr>
                <a:t>Gracias</a:t>
              </a:r>
            </a:p>
            <a:p>
              <a:pPr lvl="0" algn="ctr"/>
              <a:r>
                <a:rPr lang="es-ES" sz="1800" b="1" dirty="0"/>
                <a:t>¿Alguna pregunta?</a:t>
              </a:r>
            </a:p>
            <a:p>
              <a:pPr lvl="0"/>
              <a:endParaRPr lang="en-US" sz="1800" b="1" dirty="0"/>
            </a:p>
            <a:p>
              <a:pPr lvl="0"/>
              <a:r>
                <a:rPr lang="en-US" sz="1800" dirty="0"/>
                <a:t>Email: </a:t>
              </a:r>
              <a:r>
                <a:rPr lang="en-US" sz="1800" dirty="0">
                  <a:hlinkClick r:id="rId4"/>
                </a:rPr>
                <a:t>l.osorio02@ufromail.cl</a:t>
              </a:r>
              <a:endParaRPr lang="en-US" sz="1800" dirty="0"/>
            </a:p>
            <a:p>
              <a:pPr lvl="0">
                <a:spcBef>
                  <a:spcPts val="1000"/>
                </a:spcBef>
              </a:pPr>
              <a:r>
                <a:rPr lang="en-US" sz="1800" dirty="0"/>
                <a:t>Website: </a:t>
              </a:r>
              <a:r>
                <a:rPr lang="en-US" sz="1800" dirty="0">
                  <a:hlinkClick r:id="rId5"/>
                </a:rPr>
                <a:t>doctoradoeningenieria.cl</a:t>
              </a:r>
              <a:endParaRPr lang="en-US" sz="1800" dirty="0"/>
            </a:p>
          </p:txBody>
        </p:sp>
        <p:pic>
          <p:nvPicPr>
            <p:cNvPr id="7" name="Gráfico 6">
              <a:hlinkClick r:id="rId6"/>
              <a:extLst>
                <a:ext uri="{FF2B5EF4-FFF2-40B4-BE49-F238E27FC236}">
                  <a16:creationId xmlns:a16="http://schemas.microsoft.com/office/drawing/2014/main" id="{ED2C9DC0-405C-446D-A498-5EA55364539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316090" y="4332245"/>
              <a:ext cx="565727" cy="565727"/>
            </a:xfrm>
            <a:prstGeom prst="rect">
              <a:avLst/>
            </a:prstGeom>
          </p:spPr>
        </p:pic>
        <p:pic>
          <p:nvPicPr>
            <p:cNvPr id="9" name="Gráfico 8">
              <a:hlinkClick r:id="rId9"/>
              <a:extLst>
                <a:ext uri="{FF2B5EF4-FFF2-40B4-BE49-F238E27FC236}">
                  <a16:creationId xmlns:a16="http://schemas.microsoft.com/office/drawing/2014/main" id="{CA936F1F-B866-4467-9DC9-40A28E34DD4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289935" y="4332244"/>
              <a:ext cx="565727" cy="565727"/>
            </a:xfrm>
            <a:prstGeom prst="rect">
              <a:avLst/>
            </a:prstGeom>
          </p:spPr>
        </p:pic>
        <p:pic>
          <p:nvPicPr>
            <p:cNvPr id="11" name="Imagen 10">
              <a:hlinkClick r:id="rId12"/>
              <a:extLst>
                <a:ext uri="{FF2B5EF4-FFF2-40B4-BE49-F238E27FC236}">
                  <a16:creationId xmlns:a16="http://schemas.microsoft.com/office/drawing/2014/main" id="{F39CC572-01CA-4A55-94EC-B4BFE37F777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263780" y="4332245"/>
              <a:ext cx="565727" cy="565727"/>
            </a:xfrm>
            <a:prstGeom prst="rect">
              <a:avLst/>
            </a:prstGeom>
          </p:spPr>
        </p:pic>
        <p:pic>
          <p:nvPicPr>
            <p:cNvPr id="13" name="Gráfico 12">
              <a:hlinkClick r:id="rId15"/>
              <a:extLst>
                <a:ext uri="{FF2B5EF4-FFF2-40B4-BE49-F238E27FC236}">
                  <a16:creationId xmlns:a16="http://schemas.microsoft.com/office/drawing/2014/main" id="{C226BF33-F460-4E5B-8A0D-28F1C5BCDEF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237625" y="4258361"/>
              <a:ext cx="708427" cy="708427"/>
            </a:xfrm>
            <a:prstGeom prst="rect">
              <a:avLst/>
            </a:prstGeom>
          </p:spPr>
        </p:pic>
      </p:grpSp>
      <p:sp>
        <p:nvSpPr>
          <p:cNvPr id="2" name="Marcador de número de diapositiva 1">
            <a:extLst>
              <a:ext uri="{FF2B5EF4-FFF2-40B4-BE49-F238E27FC236}">
                <a16:creationId xmlns:a16="http://schemas.microsoft.com/office/drawing/2014/main" id="{8F67C5D9-7D06-4CE5-A7E3-B68FBDA8B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z="1400" smtClean="0"/>
              <a:t>30</a:t>
            </a:fld>
            <a:endParaRPr lang="es-ES" sz="1400" dirty="0"/>
          </a:p>
        </p:txBody>
      </p:sp>
    </p:spTree>
    <p:extLst>
      <p:ext uri="{BB962C8B-B14F-4D97-AF65-F5344CB8AC3E}">
        <p14:creationId xmlns:p14="http://schemas.microsoft.com/office/powerpoint/2010/main" val="1043664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35BC4F-3821-4AE1-905A-968121E56F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31</a:t>
            </a:fld>
            <a:endParaRPr lang="es-ES"/>
          </a:p>
        </p:txBody>
      </p:sp>
      <p:sp>
        <p:nvSpPr>
          <p:cNvPr id="6" name="Google Shape;164;p1">
            <a:extLst>
              <a:ext uri="{FF2B5EF4-FFF2-40B4-BE49-F238E27FC236}">
                <a16:creationId xmlns:a16="http://schemas.microsoft.com/office/drawing/2014/main" id="{9366A127-DF1B-4237-8A3A-AFC58AF7FFB8}"/>
              </a:ext>
            </a:extLst>
          </p:cNvPr>
          <p:cNvSpPr txBox="1">
            <a:spLocks/>
          </p:cNvSpPr>
          <p:nvPr/>
        </p:nvSpPr>
        <p:spPr>
          <a:xfrm>
            <a:off x="2786742" y="2382474"/>
            <a:ext cx="5461271" cy="11967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lnSpc>
                <a:spcPct val="100000"/>
              </a:lnSpc>
              <a:buSzPts val="2400"/>
            </a:pPr>
            <a:r>
              <a:rPr lang="es-ES" sz="7200" b="1" dirty="0">
                <a:latin typeface="Calibri" panose="020F0502020204030204" pitchFamily="34" charset="0"/>
                <a:ea typeface="Calibri" panose="020F0502020204030204" pitchFamily="34" charset="0"/>
                <a:cs typeface="Calibri" panose="020F0502020204030204" pitchFamily="34" charset="0"/>
              </a:rPr>
              <a:t>Tarea</a:t>
            </a:r>
            <a:endParaRPr lang="en-US" sz="4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5944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F67C5D9-7D06-4CE5-A7E3-B68FBDA8B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z="1400" smtClean="0"/>
              <a:t>32</a:t>
            </a:fld>
            <a:endParaRPr lang="es-ES" sz="1400" dirty="0"/>
          </a:p>
        </p:txBody>
      </p:sp>
      <p:sp>
        <p:nvSpPr>
          <p:cNvPr id="10" name="Rectángulo 9">
            <a:extLst>
              <a:ext uri="{FF2B5EF4-FFF2-40B4-BE49-F238E27FC236}">
                <a16:creationId xmlns:a16="http://schemas.microsoft.com/office/drawing/2014/main" id="{9F0B45D9-83AE-46A1-A4ED-3A6BFAC12383}"/>
              </a:ext>
            </a:extLst>
          </p:cNvPr>
          <p:cNvSpPr/>
          <p:nvPr/>
        </p:nvSpPr>
        <p:spPr>
          <a:xfrm>
            <a:off x="992778" y="1714832"/>
            <a:ext cx="9094198" cy="3600986"/>
          </a:xfrm>
          <a:prstGeom prst="rect">
            <a:avLst/>
          </a:prstGeom>
        </p:spPr>
        <p:txBody>
          <a:bodyPr wrap="square">
            <a:spAutoFit/>
          </a:bodyPr>
          <a:lstStyle/>
          <a:p>
            <a:pPr marL="285750" indent="-285750" algn="just">
              <a:spcAft>
                <a:spcPts val="1200"/>
              </a:spcAft>
              <a:buFont typeface="Arial" panose="020B060402020209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Calcular los parámetros internos desconocidos del </a:t>
            </a:r>
            <a:r>
              <a:rPr lang="es-ES" sz="1600" b="1" dirty="0">
                <a:latin typeface="Calibri" panose="020F0502020204030204" pitchFamily="34" charset="0"/>
                <a:ea typeface="Calibri" panose="020F0502020204030204" pitchFamily="34" charset="0"/>
                <a:cs typeface="Calibri" panose="020F0502020204030204" pitchFamily="34" charset="0"/>
                <a:hlinkClick r:id="rId4" action="ppaction://hlinksldjump"/>
              </a:rPr>
              <a:t>modelo de dos diodos de un módulo fotovoltaico</a:t>
            </a:r>
            <a:r>
              <a:rPr lang="es-ES" sz="1600" dirty="0">
                <a:latin typeface="Calibri" panose="020F0502020204030204" pitchFamily="34" charset="0"/>
                <a:ea typeface="Calibri" panose="020F0502020204030204" pitchFamily="34" charset="0"/>
                <a:cs typeface="Calibri" panose="020F0502020204030204" pitchFamily="34" charset="0"/>
              </a:rPr>
              <a:t>.</a:t>
            </a:r>
          </a:p>
          <a:p>
            <a:pPr marL="285750" indent="-285750" algn="just">
              <a:spcAft>
                <a:spcPts val="1200"/>
              </a:spcAft>
              <a:buFont typeface="Arial" panose="020B060402020209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Aplicar algún método heurístico de los mostrados en la </a:t>
            </a:r>
            <a:r>
              <a:rPr lang="es-ES" sz="1600" b="1" dirty="0">
                <a:latin typeface="Calibri" panose="020F0502020204030204" pitchFamily="34" charset="0"/>
                <a:ea typeface="Calibri" panose="020F0502020204030204" pitchFamily="34" charset="0"/>
                <a:cs typeface="Calibri" panose="020F0502020204030204" pitchFamily="34" charset="0"/>
                <a:hlinkClick r:id="rId5" action="ppaction://hlinksldjump"/>
              </a:rPr>
              <a:t>Diapositiva 19 </a:t>
            </a:r>
            <a:r>
              <a:rPr lang="es-ES" sz="1600" dirty="0">
                <a:latin typeface="Calibri" panose="020F0502020204030204" pitchFamily="34" charset="0"/>
                <a:ea typeface="Calibri" panose="020F0502020204030204" pitchFamily="34" charset="0"/>
                <a:cs typeface="Calibri" panose="020F0502020204030204" pitchFamily="34" charset="0"/>
              </a:rPr>
              <a:t>u otro método novedoso propuesto por el estudiante.</a:t>
            </a:r>
          </a:p>
          <a:p>
            <a:pPr marL="285750" indent="-285750" algn="just">
              <a:spcAft>
                <a:spcPts val="1200"/>
              </a:spcAft>
              <a:buFont typeface="Arial" panose="020B060402020209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Usar los datos experimentales de la curva I-V del módulo </a:t>
            </a:r>
            <a:r>
              <a:rPr lang="es-ES" sz="1600" b="1" dirty="0">
                <a:latin typeface="Calibri" panose="020F0502020204030204" pitchFamily="34" charset="0"/>
                <a:ea typeface="Calibri" panose="020F0502020204030204" pitchFamily="34" charset="0"/>
                <a:cs typeface="Calibri" panose="020F0502020204030204" pitchFamily="34" charset="0"/>
                <a:hlinkClick r:id="rId6"/>
              </a:rPr>
              <a:t>HEE215MA68</a:t>
            </a:r>
            <a:r>
              <a:rPr lang="es-ES" sz="1600" dirty="0">
                <a:latin typeface="Calibri" panose="020F0502020204030204" pitchFamily="34" charset="0"/>
                <a:ea typeface="Calibri" panose="020F0502020204030204" pitchFamily="34" charset="0"/>
                <a:cs typeface="Calibri" panose="020F0502020204030204" pitchFamily="34" charset="0"/>
              </a:rPr>
              <a:t>. Auxiliarse de los datos de la ficha técnica </a:t>
            </a:r>
            <a:r>
              <a:rPr lang="es-ES" sz="1600" b="1" dirty="0">
                <a:latin typeface="Calibri" panose="020F0502020204030204" pitchFamily="34" charset="0"/>
                <a:ea typeface="Calibri" panose="020F0502020204030204" pitchFamily="34" charset="0"/>
                <a:cs typeface="Calibri" panose="020F0502020204030204" pitchFamily="34" charset="0"/>
                <a:hlinkClick r:id="rId7"/>
              </a:rPr>
              <a:t>HEE215MA68</a:t>
            </a:r>
            <a:r>
              <a:rPr lang="es-ES" sz="1600" dirty="0">
                <a:latin typeface="Calibri" panose="020F0502020204030204" pitchFamily="34" charset="0"/>
                <a:ea typeface="Calibri" panose="020F0502020204030204" pitchFamily="34" charset="0"/>
                <a:cs typeface="Calibri" panose="020F0502020204030204" pitchFamily="34" charset="0"/>
              </a:rPr>
              <a:t>.</a:t>
            </a:r>
          </a:p>
          <a:p>
            <a:pPr marL="285750" indent="-285750" algn="just">
              <a:spcAft>
                <a:spcPts val="1200"/>
              </a:spcAft>
              <a:buFont typeface="Arial" panose="020B0604020202090204" pitchFamily="34" charset="0"/>
              <a:buChar char="•"/>
            </a:pPr>
            <a:r>
              <a:rPr lang="es-ES" sz="1600" dirty="0">
                <a:latin typeface="Calibri" panose="020F0502020204030204" pitchFamily="34" charset="0"/>
                <a:ea typeface="Calibri" panose="020F0502020204030204" pitchFamily="34" charset="0"/>
                <a:cs typeface="Calibri" panose="020F0502020204030204" pitchFamily="34" charset="0"/>
              </a:rPr>
              <a:t>Guiarse por los algoritmos propuestos en los artículos científicos o proponer un algoritmo novedoso:</a:t>
            </a:r>
          </a:p>
          <a:p>
            <a:pPr lvl="8" algn="just">
              <a:spcAft>
                <a:spcPts val="1200"/>
              </a:spcAft>
            </a:pPr>
            <a:r>
              <a:rPr lang="es-ES" sz="1200" dirty="0">
                <a:latin typeface="Calibri" panose="020F0502020204030204" pitchFamily="34" charset="0"/>
                <a:ea typeface="Calibri" panose="020F0502020204030204" pitchFamily="34" charset="0"/>
                <a:cs typeface="Calibri" panose="020F0502020204030204" pitchFamily="34" charset="0"/>
              </a:rPr>
              <a:t>G. </a:t>
            </a:r>
            <a:r>
              <a:rPr lang="es-ES" sz="1200" dirty="0" err="1">
                <a:latin typeface="Calibri" panose="020F0502020204030204" pitchFamily="34" charset="0"/>
                <a:ea typeface="Calibri" panose="020F0502020204030204" pitchFamily="34" charset="0"/>
                <a:cs typeface="Calibri" panose="020F0502020204030204" pitchFamily="34" charset="0"/>
              </a:rPr>
              <a:t>Kanimozhi</a:t>
            </a:r>
            <a:r>
              <a:rPr lang="es-ES" sz="1200" dirty="0">
                <a:latin typeface="Calibri" panose="020F0502020204030204" pitchFamily="34" charset="0"/>
                <a:ea typeface="Calibri" panose="020F0502020204030204" pitchFamily="34" charset="0"/>
                <a:cs typeface="Calibri" panose="020F0502020204030204" pitchFamily="34" charset="0"/>
              </a:rPr>
              <a:t>, H. Kumar, and N. </a:t>
            </a:r>
            <a:r>
              <a:rPr lang="es-ES" sz="1200" dirty="0" err="1">
                <a:latin typeface="Calibri" panose="020F0502020204030204" pitchFamily="34" charset="0"/>
                <a:ea typeface="Calibri" panose="020F0502020204030204" pitchFamily="34" charset="0"/>
                <a:cs typeface="Calibri" panose="020F0502020204030204" pitchFamily="34" charset="0"/>
              </a:rPr>
              <a:t>Satyanarayana</a:t>
            </a:r>
            <a:r>
              <a:rPr lang="es-ES" sz="1200" dirty="0">
                <a:latin typeface="Calibri" panose="020F0502020204030204" pitchFamily="34" charset="0"/>
                <a:ea typeface="Calibri" panose="020F0502020204030204" pitchFamily="34" charset="0"/>
                <a:cs typeface="Calibri" panose="020F0502020204030204" pitchFamily="34" charset="0"/>
              </a:rPr>
              <a:t>, “A novel </a:t>
            </a:r>
            <a:r>
              <a:rPr lang="es-ES" sz="1200" dirty="0" err="1">
                <a:latin typeface="Calibri" panose="020F0502020204030204" pitchFamily="34" charset="0"/>
                <a:ea typeface="Calibri" panose="020F0502020204030204" pitchFamily="34" charset="0"/>
                <a:cs typeface="Calibri" panose="020F0502020204030204" pitchFamily="34" charset="0"/>
              </a:rPr>
              <a:t>hybrid</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approach</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for</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the</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optimization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of</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double-diode</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model</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parameters</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of</a:t>
            </a:r>
            <a:r>
              <a:rPr lang="es-ES" sz="1200" dirty="0">
                <a:latin typeface="Calibri" panose="020F0502020204030204" pitchFamily="34" charset="0"/>
                <a:ea typeface="Calibri" panose="020F0502020204030204" pitchFamily="34" charset="0"/>
                <a:cs typeface="Calibri" panose="020F0502020204030204" pitchFamily="34" charset="0"/>
              </a:rPr>
              <a:t> solar </a:t>
            </a:r>
            <a:r>
              <a:rPr lang="es-ES" sz="1200" dirty="0" err="1">
                <a:latin typeface="Calibri" panose="020F0502020204030204" pitchFamily="34" charset="0"/>
                <a:ea typeface="Calibri" panose="020F0502020204030204" pitchFamily="34" charset="0"/>
                <a:cs typeface="Calibri" panose="020F0502020204030204" pitchFamily="34" charset="0"/>
              </a:rPr>
              <a:t>cell</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i="1" dirty="0" err="1">
                <a:latin typeface="Calibri" panose="020F0502020204030204" pitchFamily="34" charset="0"/>
                <a:ea typeface="Calibri" panose="020F0502020204030204" pitchFamily="34" charset="0"/>
                <a:cs typeface="Calibri" panose="020F0502020204030204" pitchFamily="34" charset="0"/>
              </a:rPr>
              <a:t>Int</a:t>
            </a:r>
            <a:r>
              <a:rPr lang="es-ES" sz="1200" i="1" dirty="0">
                <a:latin typeface="Calibri" panose="020F0502020204030204" pitchFamily="34" charset="0"/>
                <a:ea typeface="Calibri" panose="020F0502020204030204" pitchFamily="34" charset="0"/>
                <a:cs typeface="Calibri" panose="020F0502020204030204" pitchFamily="34" charset="0"/>
              </a:rPr>
              <a:t>. J. Energy Res.</a:t>
            </a:r>
            <a:r>
              <a:rPr lang="es-ES" sz="1200" dirty="0">
                <a:latin typeface="Calibri" panose="020F0502020204030204" pitchFamily="34" charset="0"/>
                <a:ea typeface="Calibri" panose="020F0502020204030204" pitchFamily="34" charset="0"/>
                <a:cs typeface="Calibri" panose="020F0502020204030204" pitchFamily="34" charset="0"/>
              </a:rPr>
              <a:t>, vol. 46, no. 11, pp. 14766–14778, 2022,  </a:t>
            </a:r>
            <a:r>
              <a:rPr lang="es-ES" sz="1200" b="1" dirty="0">
                <a:latin typeface="Calibri" panose="020F0502020204030204" pitchFamily="34" charset="0"/>
                <a:ea typeface="Calibri" panose="020F0502020204030204" pitchFamily="34" charset="0"/>
                <a:cs typeface="Calibri" panose="020F0502020204030204" pitchFamily="34" charset="0"/>
                <a:hlinkClick r:id="rId8"/>
              </a:rPr>
              <a:t>https://doi.org/10.1002/er.8180</a:t>
            </a:r>
            <a:endParaRPr lang="es-ES" sz="1200" b="1" dirty="0">
              <a:latin typeface="Calibri" panose="020F0502020204030204" pitchFamily="34" charset="0"/>
              <a:ea typeface="Calibri" panose="020F0502020204030204" pitchFamily="34" charset="0"/>
              <a:cs typeface="Calibri" panose="020F0502020204030204" pitchFamily="34" charset="0"/>
            </a:endParaRPr>
          </a:p>
          <a:p>
            <a:pPr lvl="8" algn="just">
              <a:spcAft>
                <a:spcPts val="1200"/>
              </a:spcAft>
            </a:pPr>
            <a:r>
              <a:rPr lang="es-ES" sz="1200" dirty="0">
                <a:latin typeface="Calibri" panose="020F0502020204030204" pitchFamily="34" charset="0"/>
                <a:ea typeface="Calibri" panose="020F0502020204030204" pitchFamily="34" charset="0"/>
                <a:cs typeface="Calibri" panose="020F0502020204030204" pitchFamily="34" charset="0"/>
              </a:rPr>
              <a:t>B. S. S. </a:t>
            </a:r>
            <a:r>
              <a:rPr lang="es-ES" sz="1200" dirty="0" err="1">
                <a:latin typeface="Calibri" panose="020F0502020204030204" pitchFamily="34" charset="0"/>
                <a:ea typeface="Calibri" panose="020F0502020204030204" pitchFamily="34" charset="0"/>
                <a:cs typeface="Calibri" panose="020F0502020204030204" pitchFamily="34" charset="0"/>
              </a:rPr>
              <a:t>Ganesh</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Pardhu</a:t>
            </a:r>
            <a:r>
              <a:rPr lang="es-ES" sz="1200" dirty="0">
                <a:latin typeface="Calibri" panose="020F0502020204030204" pitchFamily="34" charset="0"/>
                <a:ea typeface="Calibri" panose="020F0502020204030204" pitchFamily="34" charset="0"/>
                <a:cs typeface="Calibri" panose="020F0502020204030204" pitchFamily="34" charset="0"/>
              </a:rPr>
              <a:t> and V. R. </a:t>
            </a:r>
            <a:r>
              <a:rPr lang="es-ES" sz="1200" dirty="0" err="1">
                <a:latin typeface="Calibri" panose="020F0502020204030204" pitchFamily="34" charset="0"/>
                <a:ea typeface="Calibri" panose="020F0502020204030204" pitchFamily="34" charset="0"/>
                <a:cs typeface="Calibri" panose="020F0502020204030204" pitchFamily="34" charset="0"/>
              </a:rPr>
              <a:t>Kota</a:t>
            </a:r>
            <a:r>
              <a:rPr lang="es-ES" sz="1200" dirty="0">
                <a:latin typeface="Calibri" panose="020F0502020204030204" pitchFamily="34" charset="0"/>
                <a:ea typeface="Calibri" panose="020F0502020204030204" pitchFamily="34" charset="0"/>
                <a:cs typeface="Calibri" panose="020F0502020204030204" pitchFamily="34" charset="0"/>
              </a:rPr>
              <a:t>, “Radial </a:t>
            </a:r>
            <a:r>
              <a:rPr lang="es-ES" sz="1200" dirty="0" err="1">
                <a:latin typeface="Calibri" panose="020F0502020204030204" pitchFamily="34" charset="0"/>
                <a:ea typeface="Calibri" panose="020F0502020204030204" pitchFamily="34" charset="0"/>
                <a:cs typeface="Calibri" panose="020F0502020204030204" pitchFamily="34" charset="0"/>
              </a:rPr>
              <a:t>movement</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optimization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based</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parameter</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extraction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of</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double</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diode</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model</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of</a:t>
            </a:r>
            <a:r>
              <a:rPr lang="es-ES" sz="1200" dirty="0">
                <a:latin typeface="Calibri" panose="020F0502020204030204" pitchFamily="34" charset="0"/>
                <a:ea typeface="Calibri" panose="020F0502020204030204" pitchFamily="34" charset="0"/>
                <a:cs typeface="Calibri" panose="020F0502020204030204" pitchFamily="34" charset="0"/>
              </a:rPr>
              <a:t> solar </a:t>
            </a:r>
            <a:r>
              <a:rPr lang="es-ES" sz="1200" dirty="0" err="1">
                <a:latin typeface="Calibri" panose="020F0502020204030204" pitchFamily="34" charset="0"/>
                <a:ea typeface="Calibri" panose="020F0502020204030204" pitchFamily="34" charset="0"/>
                <a:cs typeface="Calibri" panose="020F0502020204030204" pitchFamily="34" charset="0"/>
              </a:rPr>
              <a:t>photovoltaic</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cell</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i="1" dirty="0">
                <a:latin typeface="Calibri" panose="020F0502020204030204" pitchFamily="34" charset="0"/>
                <a:ea typeface="Calibri" panose="020F0502020204030204" pitchFamily="34" charset="0"/>
                <a:cs typeface="Calibri" panose="020F0502020204030204" pitchFamily="34" charset="0"/>
              </a:rPr>
              <a:t>Sol. Energy</a:t>
            </a:r>
            <a:r>
              <a:rPr lang="es-ES" sz="1200" dirty="0">
                <a:latin typeface="Calibri" panose="020F0502020204030204" pitchFamily="34" charset="0"/>
                <a:ea typeface="Calibri" panose="020F0502020204030204" pitchFamily="34" charset="0"/>
                <a:cs typeface="Calibri" panose="020F0502020204030204" pitchFamily="34" charset="0"/>
              </a:rPr>
              <a:t>, vol. 213, pp. 312–327, 2021, </a:t>
            </a:r>
            <a:r>
              <a:rPr lang="es-ES" sz="1200" dirty="0" err="1">
                <a:latin typeface="Calibri" panose="020F0502020204030204" pitchFamily="34" charset="0"/>
                <a:ea typeface="Calibri" panose="020F0502020204030204" pitchFamily="34" charset="0"/>
                <a:cs typeface="Calibri" panose="020F0502020204030204" pitchFamily="34" charset="0"/>
              </a:rPr>
              <a:t>doi</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b="1" dirty="0">
                <a:latin typeface="Calibri" panose="020F0502020204030204" pitchFamily="34" charset="0"/>
                <a:ea typeface="Calibri" panose="020F0502020204030204" pitchFamily="34" charset="0"/>
                <a:cs typeface="Calibri" panose="020F0502020204030204" pitchFamily="34" charset="0"/>
                <a:hlinkClick r:id="rId9"/>
              </a:rPr>
              <a:t>https://doi.org/10.1016/j.solener.2020.11.046</a:t>
            </a:r>
            <a:r>
              <a:rPr lang="es-ES" sz="1200" b="1" dirty="0">
                <a:latin typeface="Calibri" panose="020F0502020204030204" pitchFamily="34" charset="0"/>
                <a:ea typeface="Calibri" panose="020F0502020204030204" pitchFamily="34" charset="0"/>
                <a:cs typeface="Calibri" panose="020F0502020204030204" pitchFamily="34" charset="0"/>
              </a:rPr>
              <a:t> </a:t>
            </a:r>
          </a:p>
          <a:p>
            <a:pPr lvl="8" algn="just">
              <a:spcAft>
                <a:spcPts val="1200"/>
              </a:spcAft>
            </a:pPr>
            <a:r>
              <a:rPr lang="es-ES" sz="1200" dirty="0">
                <a:latin typeface="Calibri" panose="020F0502020204030204" pitchFamily="34" charset="0"/>
                <a:ea typeface="Calibri" panose="020F0502020204030204" pitchFamily="34" charset="0"/>
                <a:cs typeface="Calibri" panose="020F0502020204030204" pitchFamily="34" charset="0"/>
              </a:rPr>
              <a:t>M. A. </a:t>
            </a:r>
            <a:r>
              <a:rPr lang="es-ES" sz="1200" dirty="0" err="1">
                <a:latin typeface="Calibri" panose="020F0502020204030204" pitchFamily="34" charset="0"/>
                <a:ea typeface="Calibri" panose="020F0502020204030204" pitchFamily="34" charset="0"/>
                <a:cs typeface="Calibri" panose="020F0502020204030204" pitchFamily="34" charset="0"/>
              </a:rPr>
              <a:t>Mughal</a:t>
            </a:r>
            <a:r>
              <a:rPr lang="es-ES" sz="1200" dirty="0">
                <a:latin typeface="Calibri" panose="020F0502020204030204" pitchFamily="34" charset="0"/>
                <a:ea typeface="Calibri" panose="020F0502020204030204" pitchFamily="34" charset="0"/>
                <a:cs typeface="Calibri" panose="020F0502020204030204" pitchFamily="34" charset="0"/>
              </a:rPr>
              <a:t>, Q. Ma, and C. Xiao, “</a:t>
            </a:r>
            <a:r>
              <a:rPr lang="es-ES" sz="1200" dirty="0" err="1">
                <a:latin typeface="Calibri" panose="020F0502020204030204" pitchFamily="34" charset="0"/>
                <a:ea typeface="Calibri" panose="020F0502020204030204" pitchFamily="34" charset="0"/>
                <a:cs typeface="Calibri" panose="020F0502020204030204" pitchFamily="34" charset="0"/>
              </a:rPr>
              <a:t>Photovoltaic</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cell</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parameter</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estimation</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using</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hybrid</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particle</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swarm</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optimization</a:t>
            </a:r>
            <a:r>
              <a:rPr lang="es-ES" sz="1200" dirty="0">
                <a:latin typeface="Calibri" panose="020F0502020204030204" pitchFamily="34" charset="0"/>
                <a:ea typeface="Calibri" panose="020F0502020204030204" pitchFamily="34" charset="0"/>
                <a:cs typeface="Calibri" panose="020F0502020204030204" pitchFamily="34" charset="0"/>
              </a:rPr>
              <a:t> and </a:t>
            </a:r>
            <a:r>
              <a:rPr lang="es-ES" sz="1200" dirty="0" err="1">
                <a:latin typeface="Calibri" panose="020F0502020204030204" pitchFamily="34" charset="0"/>
                <a:ea typeface="Calibri" panose="020F0502020204030204" pitchFamily="34" charset="0"/>
                <a:cs typeface="Calibri" panose="020F0502020204030204" pitchFamily="34" charset="0"/>
              </a:rPr>
              <a:t>simulated</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dirty="0" err="1">
                <a:latin typeface="Calibri" panose="020F0502020204030204" pitchFamily="34" charset="0"/>
                <a:ea typeface="Calibri" panose="020F0502020204030204" pitchFamily="34" charset="0"/>
                <a:cs typeface="Calibri" panose="020F0502020204030204" pitchFamily="34" charset="0"/>
              </a:rPr>
              <a:t>annealing</a:t>
            </a:r>
            <a:r>
              <a:rPr lang="es-ES" sz="1200" dirty="0">
                <a:latin typeface="Calibri" panose="020F0502020204030204" pitchFamily="34" charset="0"/>
                <a:ea typeface="Calibri" panose="020F0502020204030204" pitchFamily="34" charset="0"/>
                <a:cs typeface="Calibri" panose="020F0502020204030204" pitchFamily="34" charset="0"/>
              </a:rPr>
              <a:t>,” </a:t>
            </a:r>
            <a:r>
              <a:rPr lang="es-ES" sz="1200" i="1" dirty="0" err="1">
                <a:latin typeface="Calibri" panose="020F0502020204030204" pitchFamily="34" charset="0"/>
                <a:ea typeface="Calibri" panose="020F0502020204030204" pitchFamily="34" charset="0"/>
                <a:cs typeface="Calibri" panose="020F0502020204030204" pitchFamily="34" charset="0"/>
              </a:rPr>
              <a:t>Energies</a:t>
            </a:r>
            <a:r>
              <a:rPr lang="es-ES" sz="1200" dirty="0">
                <a:latin typeface="Calibri" panose="020F0502020204030204" pitchFamily="34" charset="0"/>
                <a:ea typeface="Calibri" panose="020F0502020204030204" pitchFamily="34" charset="0"/>
                <a:cs typeface="Calibri" panose="020F0502020204030204" pitchFamily="34" charset="0"/>
              </a:rPr>
              <a:t>, vol. 10, no. 8, pp. 1–14, 2017, </a:t>
            </a:r>
            <a:r>
              <a:rPr lang="es-ES" sz="1200" b="1" u="sng" dirty="0">
                <a:latin typeface="Calibri" panose="020F0502020204030204" pitchFamily="34" charset="0"/>
                <a:ea typeface="Calibri" panose="020F0502020204030204" pitchFamily="34" charset="0"/>
                <a:cs typeface="Calibri" panose="020F0502020204030204" pitchFamily="34" charset="0"/>
                <a:hlinkClick r:id="rId10"/>
              </a:rPr>
              <a:t>https://doi.org/10.3390/en10081213</a:t>
            </a:r>
            <a:endParaRPr lang="es-ES" sz="1200" dirty="0">
              <a:latin typeface="Calibri" panose="020F0502020204030204" pitchFamily="34" charset="0"/>
              <a:ea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18F84EA9-E56F-4574-9AB0-ADE415B66849}"/>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Tarea</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1629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F67C5D9-7D06-4CE5-A7E3-B68FBDA8B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z="1400" smtClean="0"/>
              <a:t>33</a:t>
            </a:fld>
            <a:endParaRPr lang="es-ES" sz="1400" dirty="0"/>
          </a:p>
        </p:txBody>
      </p:sp>
      <p:sp>
        <p:nvSpPr>
          <p:cNvPr id="12" name="Rectángulo 11">
            <a:extLst>
              <a:ext uri="{FF2B5EF4-FFF2-40B4-BE49-F238E27FC236}">
                <a16:creationId xmlns:a16="http://schemas.microsoft.com/office/drawing/2014/main" id="{18F84EA9-E56F-4574-9AB0-ADE415B66849}"/>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Tarea</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6" name="Tabla 5">
            <a:extLst>
              <a:ext uri="{FF2B5EF4-FFF2-40B4-BE49-F238E27FC236}">
                <a16:creationId xmlns:a16="http://schemas.microsoft.com/office/drawing/2014/main" id="{EE2E75C3-7462-4055-8479-C7286737FCD4}"/>
              </a:ext>
            </a:extLst>
          </p:cNvPr>
          <p:cNvGraphicFramePr>
            <a:graphicFrameLocks noGrp="1"/>
          </p:cNvGraphicFramePr>
          <p:nvPr>
            <p:extLst>
              <p:ext uri="{D42A27DB-BD31-4B8C-83A1-F6EECF244321}">
                <p14:modId xmlns:p14="http://schemas.microsoft.com/office/powerpoint/2010/main" val="1495752101"/>
              </p:ext>
            </p:extLst>
          </p:nvPr>
        </p:nvGraphicFramePr>
        <p:xfrm>
          <a:off x="436969" y="2355856"/>
          <a:ext cx="5046982" cy="3039150"/>
        </p:xfrm>
        <a:graphic>
          <a:graphicData uri="http://schemas.openxmlformats.org/drawingml/2006/table">
            <a:tbl>
              <a:tblPr firstRow="1" firstCol="1" bandRow="1">
                <a:tableStyleId>{C083E6E3-FA7D-4D7B-A595-EF9225AFEA82}</a:tableStyleId>
              </a:tblPr>
              <a:tblGrid>
                <a:gridCol w="2299064">
                  <a:extLst>
                    <a:ext uri="{9D8B030D-6E8A-4147-A177-3AD203B41FA5}">
                      <a16:colId xmlns:a16="http://schemas.microsoft.com/office/drawing/2014/main" val="3173699132"/>
                    </a:ext>
                  </a:extLst>
                </a:gridCol>
                <a:gridCol w="1380672">
                  <a:extLst>
                    <a:ext uri="{9D8B030D-6E8A-4147-A177-3AD203B41FA5}">
                      <a16:colId xmlns:a16="http://schemas.microsoft.com/office/drawing/2014/main" val="600737449"/>
                    </a:ext>
                  </a:extLst>
                </a:gridCol>
                <a:gridCol w="1367246">
                  <a:extLst>
                    <a:ext uri="{9D8B030D-6E8A-4147-A177-3AD203B41FA5}">
                      <a16:colId xmlns:a16="http://schemas.microsoft.com/office/drawing/2014/main" val="4159458897"/>
                    </a:ext>
                  </a:extLst>
                </a:gridCol>
              </a:tblGrid>
              <a:tr h="165512">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s-ES" sz="1400" kern="0" dirty="0">
                          <a:effectLst/>
                          <a:latin typeface="Calibri" panose="020F0502020204030204" pitchFamily="34" charset="0"/>
                          <a:ea typeface="Calibri" panose="020F0502020204030204" pitchFamily="34" charset="0"/>
                          <a:cs typeface="Calibri" panose="020F0502020204030204" pitchFamily="34" charset="0"/>
                        </a:rPr>
                        <a:t>Parámetros eléctricos</a:t>
                      </a:r>
                      <a:endParaRPr lang="es-ES"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34293" marR="34293" marT="0" marB="0" anchor="ctr"/>
                </a:tc>
                <a:tc>
                  <a:txBody>
                    <a:bodyPr/>
                    <a:lstStyle/>
                    <a:p>
                      <a:pPr algn="ctr"/>
                      <a:r>
                        <a:rPr lang="es-ES" sz="1400" b="1" dirty="0">
                          <a:latin typeface="Calibri" panose="020F0502020204030204" pitchFamily="34" charset="0"/>
                          <a:ea typeface="Calibri" panose="020F0502020204030204" pitchFamily="34" charset="0"/>
                          <a:cs typeface="Calibri" panose="020F0502020204030204" pitchFamily="34" charset="0"/>
                          <a:hlinkClick r:id="rId4"/>
                        </a:rPr>
                        <a:t>HEE215MA68</a:t>
                      </a:r>
                      <a:endParaRPr lang="es-ES" sz="1400" b="1" dirty="0">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tc>
                <a:tc>
                  <a:txBody>
                    <a:bodyPr/>
                    <a:lstStyle/>
                    <a:p>
                      <a:pPr algn="ctr"/>
                      <a:r>
                        <a:rPr lang="es-ES" sz="1400" b="1" dirty="0">
                          <a:latin typeface="Calibri" panose="020F0502020204030204" pitchFamily="34" charset="0"/>
                          <a:ea typeface="Calibri" panose="020F0502020204030204" pitchFamily="34" charset="0"/>
                          <a:cs typeface="Calibri" panose="020F0502020204030204" pitchFamily="34" charset="0"/>
                          <a:hlinkClick r:id="rId5"/>
                        </a:rPr>
                        <a:t>KG200GT</a:t>
                      </a:r>
                      <a:endParaRPr lang="es-ES" sz="1400" b="1" dirty="0">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tc>
                <a:extLst>
                  <a:ext uri="{0D108BD9-81ED-4DB2-BD59-A6C34878D82A}">
                    <a16:rowId xmlns:a16="http://schemas.microsoft.com/office/drawing/2014/main" val="3655729367"/>
                  </a:ext>
                </a:extLst>
              </a:tr>
              <a:tr h="368665">
                <a:tc>
                  <a:txBody>
                    <a:bodyPr/>
                    <a:lstStyle/>
                    <a:p>
                      <a:pPr algn="r">
                        <a:lnSpc>
                          <a:spcPct val="107000"/>
                        </a:lnSpc>
                        <a:spcAft>
                          <a:spcPts val="0"/>
                        </a:spcAft>
                      </a:pPr>
                      <a:r>
                        <a:rPr lang="es-ES" sz="1400" b="0" kern="0" dirty="0">
                          <a:effectLst/>
                          <a:latin typeface="Calibri" panose="020F0502020204030204" pitchFamily="34" charset="0"/>
                          <a:ea typeface="Calibri" panose="020F0502020204030204" pitchFamily="34" charset="0"/>
                          <a:cs typeface="Calibri" panose="020F0502020204030204" pitchFamily="34" charset="0"/>
                        </a:rPr>
                        <a:t>Nominal </a:t>
                      </a:r>
                      <a:r>
                        <a:rPr lang="es-ES" sz="1400" b="0" kern="0" dirty="0" err="1">
                          <a:effectLst/>
                          <a:latin typeface="Calibri" panose="020F0502020204030204" pitchFamily="34" charset="0"/>
                          <a:ea typeface="Calibri" panose="020F0502020204030204" pitchFamily="34" charset="0"/>
                          <a:cs typeface="Calibri" panose="020F0502020204030204" pitchFamily="34" charset="0"/>
                        </a:rPr>
                        <a:t>power</a:t>
                      </a:r>
                      <a:r>
                        <a:rPr lang="es-ES" sz="1400" b="0" kern="0" dirty="0">
                          <a:effectLst/>
                          <a:latin typeface="Calibri" panose="020F0502020204030204" pitchFamily="34" charset="0"/>
                          <a:ea typeface="Calibri" panose="020F0502020204030204" pitchFamily="34" charset="0"/>
                          <a:cs typeface="Calibri" panose="020F0502020204030204" pitchFamily="34" charset="0"/>
                        </a:rPr>
                        <a:t> P</a:t>
                      </a:r>
                      <a:r>
                        <a:rPr lang="es-ES" sz="1400" b="0" kern="0" baseline="-25000" dirty="0">
                          <a:effectLst/>
                          <a:latin typeface="Calibri" panose="020F0502020204030204" pitchFamily="34" charset="0"/>
                          <a:ea typeface="Calibri" panose="020F0502020204030204" pitchFamily="34" charset="0"/>
                          <a:cs typeface="Calibri" panose="020F0502020204030204" pitchFamily="34" charset="0"/>
                        </a:rPr>
                        <a:t>MPP</a:t>
                      </a:r>
                      <a:r>
                        <a:rPr lang="es-ES" sz="1400" b="0" kern="0" dirty="0">
                          <a:effectLst/>
                          <a:latin typeface="Calibri" panose="020F0502020204030204" pitchFamily="34" charset="0"/>
                          <a:ea typeface="Calibri" panose="020F0502020204030204" pitchFamily="34" charset="0"/>
                          <a:cs typeface="Calibri" panose="020F0502020204030204" pitchFamily="34" charset="0"/>
                        </a:rPr>
                        <a:t> (W)</a:t>
                      </a:r>
                      <a:endParaRPr lang="es-ES" sz="1400" b="0" kern="100" dirty="0">
                        <a:effectLst/>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250</a:t>
                      </a:r>
                    </a:p>
                  </a:txBody>
                  <a:tcPr marL="0" marR="0" marT="0" marB="0"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200</a:t>
                      </a:r>
                    </a:p>
                  </a:txBody>
                  <a:tcPr marL="0" marR="0" marT="0" marB="0" anchor="ctr"/>
                </a:tc>
                <a:extLst>
                  <a:ext uri="{0D108BD9-81ED-4DB2-BD59-A6C34878D82A}">
                    <a16:rowId xmlns:a16="http://schemas.microsoft.com/office/drawing/2014/main" val="3150062755"/>
                  </a:ext>
                </a:extLst>
              </a:tr>
              <a:tr h="284038">
                <a:tc>
                  <a:txBody>
                    <a:bodyPr/>
                    <a:lstStyle/>
                    <a:p>
                      <a:pPr algn="r">
                        <a:lnSpc>
                          <a:spcPct val="107000"/>
                        </a:lnSpc>
                        <a:spcAft>
                          <a:spcPts val="0"/>
                        </a:spcAft>
                      </a:pPr>
                      <a:r>
                        <a:rPr lang="es-ES" sz="1400" b="0" kern="0" dirty="0">
                          <a:effectLst/>
                          <a:latin typeface="Calibri" panose="020F0502020204030204" pitchFamily="34" charset="0"/>
                          <a:ea typeface="Calibri" panose="020F0502020204030204" pitchFamily="34" charset="0"/>
                          <a:cs typeface="Calibri" panose="020F0502020204030204" pitchFamily="34" charset="0"/>
                        </a:rPr>
                        <a:t>Nominal </a:t>
                      </a:r>
                      <a:r>
                        <a:rPr lang="es-ES" sz="1400" b="0" kern="0" dirty="0" err="1">
                          <a:effectLst/>
                          <a:latin typeface="Calibri" panose="020F0502020204030204" pitchFamily="34" charset="0"/>
                          <a:ea typeface="Calibri" panose="020F0502020204030204" pitchFamily="34" charset="0"/>
                          <a:cs typeface="Calibri" panose="020F0502020204030204" pitchFamily="34" charset="0"/>
                        </a:rPr>
                        <a:t>voltage</a:t>
                      </a:r>
                      <a:r>
                        <a:rPr lang="es-ES" sz="1400" b="0" kern="0" dirty="0">
                          <a:effectLst/>
                          <a:latin typeface="Calibri" panose="020F0502020204030204" pitchFamily="34" charset="0"/>
                          <a:ea typeface="Calibri" panose="020F0502020204030204" pitchFamily="34" charset="0"/>
                          <a:cs typeface="Calibri" panose="020F0502020204030204" pitchFamily="34" charset="0"/>
                        </a:rPr>
                        <a:t> V</a:t>
                      </a:r>
                      <a:r>
                        <a:rPr lang="es-ES" sz="1400" b="0" kern="0" baseline="-25000" dirty="0">
                          <a:effectLst/>
                          <a:latin typeface="Calibri" panose="020F0502020204030204" pitchFamily="34" charset="0"/>
                          <a:ea typeface="Calibri" panose="020F0502020204030204" pitchFamily="34" charset="0"/>
                          <a:cs typeface="Calibri" panose="020F0502020204030204" pitchFamily="34" charset="0"/>
                        </a:rPr>
                        <a:t>MPP</a:t>
                      </a:r>
                      <a:r>
                        <a:rPr lang="es-ES" sz="1400" b="0" kern="0" dirty="0">
                          <a:effectLst/>
                          <a:latin typeface="Calibri" panose="020F0502020204030204" pitchFamily="34" charset="0"/>
                          <a:ea typeface="Calibri" panose="020F0502020204030204" pitchFamily="34" charset="0"/>
                          <a:cs typeface="Calibri" panose="020F0502020204030204" pitchFamily="34" charset="0"/>
                        </a:rPr>
                        <a:t> (V)</a:t>
                      </a:r>
                      <a:endParaRPr lang="es-ES" sz="1400" b="0" kern="100" dirty="0">
                        <a:effectLst/>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30.3</a:t>
                      </a:r>
                    </a:p>
                  </a:txBody>
                  <a:tcPr marL="0" marR="0" marT="0" marB="0"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26.3</a:t>
                      </a:r>
                    </a:p>
                  </a:txBody>
                  <a:tcPr marL="0" marR="0" marT="0" marB="0" anchor="ctr"/>
                </a:tc>
                <a:extLst>
                  <a:ext uri="{0D108BD9-81ED-4DB2-BD59-A6C34878D82A}">
                    <a16:rowId xmlns:a16="http://schemas.microsoft.com/office/drawing/2014/main" val="3554957242"/>
                  </a:ext>
                </a:extLst>
              </a:tr>
              <a:tr h="284038">
                <a:tc>
                  <a:txBody>
                    <a:bodyPr/>
                    <a:lstStyle/>
                    <a:p>
                      <a:pPr algn="r">
                        <a:lnSpc>
                          <a:spcPct val="107000"/>
                        </a:lnSpc>
                        <a:spcAft>
                          <a:spcPts val="0"/>
                        </a:spcAft>
                      </a:pPr>
                      <a:r>
                        <a:rPr lang="es-ES" sz="1400" b="0" kern="0" dirty="0">
                          <a:effectLst/>
                          <a:latin typeface="Calibri" panose="020F0502020204030204" pitchFamily="34" charset="0"/>
                          <a:ea typeface="Calibri" panose="020F0502020204030204" pitchFamily="34" charset="0"/>
                          <a:cs typeface="Calibri" panose="020F0502020204030204" pitchFamily="34" charset="0"/>
                        </a:rPr>
                        <a:t>Nominal </a:t>
                      </a:r>
                      <a:r>
                        <a:rPr lang="es-ES" sz="1400" b="0" kern="0" dirty="0" err="1">
                          <a:effectLst/>
                          <a:latin typeface="Calibri" panose="020F0502020204030204" pitchFamily="34" charset="0"/>
                          <a:ea typeface="Calibri" panose="020F0502020204030204" pitchFamily="34" charset="0"/>
                          <a:cs typeface="Calibri" panose="020F0502020204030204" pitchFamily="34" charset="0"/>
                        </a:rPr>
                        <a:t>current</a:t>
                      </a:r>
                      <a:r>
                        <a:rPr lang="es-ES" sz="1400" b="0" kern="0" dirty="0">
                          <a:effectLst/>
                          <a:latin typeface="Calibri" panose="020F0502020204030204" pitchFamily="34" charset="0"/>
                          <a:ea typeface="Calibri" panose="020F0502020204030204" pitchFamily="34" charset="0"/>
                          <a:cs typeface="Calibri" panose="020F0502020204030204" pitchFamily="34" charset="0"/>
                        </a:rPr>
                        <a:t> I</a:t>
                      </a:r>
                      <a:r>
                        <a:rPr lang="es-ES" sz="1400" b="0" kern="0" baseline="-25000" dirty="0">
                          <a:effectLst/>
                          <a:latin typeface="Calibri" panose="020F0502020204030204" pitchFamily="34" charset="0"/>
                          <a:ea typeface="Calibri" panose="020F0502020204030204" pitchFamily="34" charset="0"/>
                          <a:cs typeface="Calibri" panose="020F0502020204030204" pitchFamily="34" charset="0"/>
                        </a:rPr>
                        <a:t>MPP</a:t>
                      </a:r>
                      <a:r>
                        <a:rPr lang="es-ES" sz="1400" b="0" kern="0" dirty="0">
                          <a:effectLst/>
                          <a:latin typeface="Calibri" panose="020F0502020204030204" pitchFamily="34" charset="0"/>
                          <a:ea typeface="Calibri" panose="020F0502020204030204" pitchFamily="34" charset="0"/>
                          <a:cs typeface="Calibri" panose="020F0502020204030204" pitchFamily="34" charset="0"/>
                        </a:rPr>
                        <a:t> (A)</a:t>
                      </a:r>
                      <a:endParaRPr lang="es-ES" sz="1400" b="0" kern="100" dirty="0">
                        <a:effectLst/>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8.22</a:t>
                      </a:r>
                    </a:p>
                  </a:txBody>
                  <a:tcPr marL="0" marR="0" marT="0" marB="0"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7.61</a:t>
                      </a:r>
                    </a:p>
                  </a:txBody>
                  <a:tcPr marL="0" marR="0" marT="0" marB="0" anchor="ctr"/>
                </a:tc>
                <a:extLst>
                  <a:ext uri="{0D108BD9-81ED-4DB2-BD59-A6C34878D82A}">
                    <a16:rowId xmlns:a16="http://schemas.microsoft.com/office/drawing/2014/main" val="1179337513"/>
                  </a:ext>
                </a:extLst>
              </a:tr>
              <a:tr h="368665">
                <a:tc>
                  <a:txBody>
                    <a:bodyPr/>
                    <a:lstStyle/>
                    <a:p>
                      <a:pPr algn="r">
                        <a:lnSpc>
                          <a:spcPct val="107000"/>
                        </a:lnSpc>
                        <a:spcAft>
                          <a:spcPts val="0"/>
                        </a:spcAft>
                      </a:pPr>
                      <a:r>
                        <a:rPr lang="nl-NL" sz="1400" b="0" kern="0" dirty="0">
                          <a:effectLst/>
                          <a:latin typeface="Calibri" panose="020F0502020204030204" pitchFamily="34" charset="0"/>
                          <a:ea typeface="Calibri" panose="020F0502020204030204" pitchFamily="34" charset="0"/>
                          <a:cs typeface="Calibri" panose="020F0502020204030204" pitchFamily="34" charset="0"/>
                        </a:rPr>
                        <a:t>Open circuit voltage V</a:t>
                      </a:r>
                      <a:r>
                        <a:rPr lang="nl-NL" sz="1400" b="0" kern="0" baseline="-25000" dirty="0">
                          <a:effectLst/>
                          <a:latin typeface="Calibri" panose="020F0502020204030204" pitchFamily="34" charset="0"/>
                          <a:ea typeface="Calibri" panose="020F0502020204030204" pitchFamily="34" charset="0"/>
                          <a:cs typeface="Calibri" panose="020F0502020204030204" pitchFamily="34" charset="0"/>
                        </a:rPr>
                        <a:t>OC</a:t>
                      </a:r>
                      <a:r>
                        <a:rPr lang="nl-NL" sz="1400" b="0" kern="0" dirty="0">
                          <a:effectLst/>
                          <a:latin typeface="Calibri" panose="020F0502020204030204" pitchFamily="34" charset="0"/>
                          <a:ea typeface="Calibri" panose="020F0502020204030204" pitchFamily="34" charset="0"/>
                          <a:cs typeface="Calibri" panose="020F0502020204030204" pitchFamily="34" charset="0"/>
                        </a:rPr>
                        <a:t> (V)</a:t>
                      </a:r>
                      <a:endParaRPr lang="es-ES" sz="1400" b="0" kern="100" dirty="0">
                        <a:effectLst/>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37.4</a:t>
                      </a:r>
                    </a:p>
                  </a:txBody>
                  <a:tcPr marL="0" marR="0" marT="0" marB="0"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32.9</a:t>
                      </a:r>
                    </a:p>
                  </a:txBody>
                  <a:tcPr marL="0" marR="0" marT="0" marB="0" anchor="ctr"/>
                </a:tc>
                <a:extLst>
                  <a:ext uri="{0D108BD9-81ED-4DB2-BD59-A6C34878D82A}">
                    <a16:rowId xmlns:a16="http://schemas.microsoft.com/office/drawing/2014/main" val="4084930936"/>
                  </a:ext>
                </a:extLst>
              </a:tr>
              <a:tr h="368665">
                <a:tc>
                  <a:txBody>
                    <a:bodyPr/>
                    <a:lstStyle/>
                    <a:p>
                      <a:pPr algn="r">
                        <a:lnSpc>
                          <a:spcPct val="107000"/>
                        </a:lnSpc>
                        <a:spcAft>
                          <a:spcPts val="0"/>
                        </a:spcAft>
                      </a:pPr>
                      <a:r>
                        <a:rPr lang="en-US" sz="1400" b="0" kern="0" dirty="0">
                          <a:effectLst/>
                          <a:latin typeface="Calibri" panose="020F0502020204030204" pitchFamily="34" charset="0"/>
                          <a:ea typeface="Calibri" panose="020F0502020204030204" pitchFamily="34" charset="0"/>
                          <a:cs typeface="Calibri" panose="020F0502020204030204" pitchFamily="34" charset="0"/>
                        </a:rPr>
                        <a:t>Short circuit current I</a:t>
                      </a:r>
                      <a:r>
                        <a:rPr lang="en-US" sz="1400" b="0" kern="0" baseline="-25000" dirty="0">
                          <a:effectLst/>
                          <a:latin typeface="Calibri" panose="020F0502020204030204" pitchFamily="34" charset="0"/>
                          <a:ea typeface="Calibri" panose="020F0502020204030204" pitchFamily="34" charset="0"/>
                          <a:cs typeface="Calibri" panose="020F0502020204030204" pitchFamily="34" charset="0"/>
                        </a:rPr>
                        <a:t>SC</a:t>
                      </a:r>
                      <a:r>
                        <a:rPr lang="en-US" sz="1400" b="0" kern="0" dirty="0">
                          <a:effectLst/>
                          <a:latin typeface="Calibri" panose="020F0502020204030204" pitchFamily="34" charset="0"/>
                          <a:ea typeface="Calibri" panose="020F0502020204030204" pitchFamily="34" charset="0"/>
                          <a:cs typeface="Calibri" panose="020F0502020204030204" pitchFamily="34" charset="0"/>
                        </a:rPr>
                        <a:t> (A)</a:t>
                      </a:r>
                      <a:endParaRPr lang="es-ES" sz="1400" b="0" kern="100" dirty="0">
                        <a:effectLst/>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8.72</a:t>
                      </a:r>
                    </a:p>
                  </a:txBody>
                  <a:tcPr marL="0" marR="0" marT="0" marB="0"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8.21</a:t>
                      </a:r>
                    </a:p>
                  </a:txBody>
                  <a:tcPr marL="0" marR="0" marT="0" marB="0" anchor="ctr"/>
                </a:tc>
                <a:extLst>
                  <a:ext uri="{0D108BD9-81ED-4DB2-BD59-A6C34878D82A}">
                    <a16:rowId xmlns:a16="http://schemas.microsoft.com/office/drawing/2014/main" val="2262337724"/>
                  </a:ext>
                </a:extLst>
              </a:tr>
              <a:tr h="368665">
                <a:tc>
                  <a:txBody>
                    <a:bodyPr/>
                    <a:lstStyle/>
                    <a:p>
                      <a:pPr algn="r">
                        <a:lnSpc>
                          <a:spcPct val="107000"/>
                        </a:lnSpc>
                        <a:spcAft>
                          <a:spcPts val="0"/>
                        </a:spcAft>
                      </a:pPr>
                      <a:r>
                        <a:rPr lang="en-US" sz="1400" b="0" kern="0" dirty="0">
                          <a:effectLst/>
                          <a:latin typeface="Calibri" panose="020F0502020204030204" pitchFamily="34" charset="0"/>
                          <a:ea typeface="Calibri" panose="020F0502020204030204" pitchFamily="34" charset="0"/>
                          <a:cs typeface="Calibri" panose="020F0502020204030204" pitchFamily="34" charset="0"/>
                        </a:rPr>
                        <a:t>Temp.  </a:t>
                      </a:r>
                      <a:r>
                        <a:rPr lang="nl-NL" sz="1400" b="0" kern="0" dirty="0">
                          <a:effectLst/>
                          <a:latin typeface="Calibri" panose="020F0502020204030204" pitchFamily="34" charset="0"/>
                          <a:ea typeface="Calibri" panose="020F0502020204030204" pitchFamily="34" charset="0"/>
                          <a:cs typeface="Calibri" panose="020F0502020204030204" pitchFamily="34" charset="0"/>
                        </a:rPr>
                        <a:t>Coeff. V</a:t>
                      </a:r>
                      <a:r>
                        <a:rPr lang="nl-NL" sz="1400" b="0" kern="0" baseline="-25000" dirty="0">
                          <a:effectLst/>
                          <a:latin typeface="Calibri" panose="020F0502020204030204" pitchFamily="34" charset="0"/>
                          <a:ea typeface="Calibri" panose="020F0502020204030204" pitchFamily="34" charset="0"/>
                          <a:cs typeface="Calibri" panose="020F0502020204030204" pitchFamily="34" charset="0"/>
                        </a:rPr>
                        <a:t>OC </a:t>
                      </a:r>
                      <a:r>
                        <a:rPr lang="nl-NL" sz="1400" b="0" kern="100" dirty="0">
                          <a:effectLst/>
                          <a:latin typeface="Calibri" panose="020F0502020204030204" pitchFamily="34" charset="0"/>
                          <a:ea typeface="Calibri" panose="020F0502020204030204" pitchFamily="34" charset="0"/>
                          <a:cs typeface="Calibri" panose="020F0502020204030204" pitchFamily="34" charset="0"/>
                        </a:rPr>
                        <a:t> </a:t>
                      </a:r>
                      <a:r>
                        <a:rPr lang="nl-NL" sz="1400" b="0" kern="0" dirty="0">
                          <a:effectLst/>
                          <a:latin typeface="Calibri" panose="020F0502020204030204" pitchFamily="34" charset="0"/>
                          <a:ea typeface="Calibri" panose="020F0502020204030204" pitchFamily="34" charset="0"/>
                          <a:cs typeface="Calibri" panose="020F0502020204030204" pitchFamily="34" charset="0"/>
                        </a:rPr>
                        <a:t>(%/ºC)</a:t>
                      </a:r>
                      <a:endParaRPr lang="es-ES" sz="1400" b="0" kern="100" dirty="0">
                        <a:effectLst/>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-0.12716</a:t>
                      </a:r>
                    </a:p>
                  </a:txBody>
                  <a:tcPr marL="0" marR="0" marT="0" marB="0"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 -0.123</a:t>
                      </a:r>
                    </a:p>
                  </a:txBody>
                  <a:tcPr marL="0" marR="0" marT="0" marB="0" anchor="ctr"/>
                </a:tc>
                <a:extLst>
                  <a:ext uri="{0D108BD9-81ED-4DB2-BD59-A6C34878D82A}">
                    <a16:rowId xmlns:a16="http://schemas.microsoft.com/office/drawing/2014/main" val="4128831938"/>
                  </a:ext>
                </a:extLst>
              </a:tr>
              <a:tr h="368665">
                <a:tc>
                  <a:txBody>
                    <a:bodyPr/>
                    <a:lstStyle/>
                    <a:p>
                      <a:pPr algn="r">
                        <a:lnSpc>
                          <a:spcPct val="107000"/>
                        </a:lnSpc>
                        <a:spcAft>
                          <a:spcPts val="0"/>
                        </a:spcAft>
                      </a:pPr>
                      <a:r>
                        <a:rPr lang="en-US" sz="1400" b="0" kern="0" dirty="0">
                          <a:effectLst/>
                          <a:latin typeface="Calibri" panose="020F0502020204030204" pitchFamily="34" charset="0"/>
                          <a:ea typeface="Calibri" panose="020F0502020204030204" pitchFamily="34" charset="0"/>
                          <a:cs typeface="Calibri" panose="020F0502020204030204" pitchFamily="34" charset="0"/>
                        </a:rPr>
                        <a:t>Temp. </a:t>
                      </a:r>
                      <a:r>
                        <a:rPr lang="en-US" sz="1400" b="0" kern="0" dirty="0" err="1">
                          <a:effectLst/>
                          <a:latin typeface="Calibri" panose="020F0502020204030204" pitchFamily="34" charset="0"/>
                          <a:ea typeface="Calibri" panose="020F0502020204030204" pitchFamily="34" charset="0"/>
                          <a:cs typeface="Calibri" panose="020F0502020204030204" pitchFamily="34" charset="0"/>
                        </a:rPr>
                        <a:t>Coeff</a:t>
                      </a:r>
                      <a:r>
                        <a:rPr lang="en-US" sz="1400" b="0" kern="0" dirty="0">
                          <a:effectLst/>
                          <a:latin typeface="Calibri" panose="020F0502020204030204" pitchFamily="34" charset="0"/>
                          <a:ea typeface="Calibri" panose="020F0502020204030204" pitchFamily="34" charset="0"/>
                          <a:cs typeface="Calibri" panose="020F0502020204030204" pitchFamily="34" charset="0"/>
                        </a:rPr>
                        <a:t>. I</a:t>
                      </a:r>
                      <a:r>
                        <a:rPr lang="en-US" sz="1400" b="0" kern="0" baseline="-25000" dirty="0">
                          <a:effectLst/>
                          <a:latin typeface="Calibri" panose="020F0502020204030204" pitchFamily="34" charset="0"/>
                          <a:ea typeface="Calibri" panose="020F0502020204030204" pitchFamily="34" charset="0"/>
                          <a:cs typeface="Calibri" panose="020F0502020204030204" pitchFamily="34" charset="0"/>
                        </a:rPr>
                        <a:t>SC</a:t>
                      </a:r>
                      <a:r>
                        <a:rPr lang="en-US" sz="1400" b="0" kern="0" dirty="0">
                          <a:effectLst/>
                          <a:latin typeface="Calibri" panose="020F0502020204030204" pitchFamily="34" charset="0"/>
                          <a:ea typeface="Calibri" panose="020F0502020204030204" pitchFamily="34" charset="0"/>
                          <a:cs typeface="Calibri" panose="020F0502020204030204" pitchFamily="34" charset="0"/>
                        </a:rPr>
                        <a:t> </a:t>
                      </a:r>
                      <a:r>
                        <a:rPr lang="nl-NL" sz="1400" b="0" kern="0" dirty="0">
                          <a:effectLst/>
                          <a:latin typeface="Calibri" panose="020F0502020204030204" pitchFamily="34" charset="0"/>
                          <a:ea typeface="Calibri" panose="020F0502020204030204" pitchFamily="34" charset="0"/>
                          <a:cs typeface="Calibri" panose="020F0502020204030204" pitchFamily="34" charset="0"/>
                        </a:rPr>
                        <a:t>(%/ºC)</a:t>
                      </a:r>
                      <a:endParaRPr lang="es-ES" sz="1400" b="0" kern="100" dirty="0">
                        <a:effectLst/>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0.006104</a:t>
                      </a:r>
                    </a:p>
                  </a:txBody>
                  <a:tcPr marL="0" marR="0" marT="0" marB="0"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 0.00318</a:t>
                      </a:r>
                    </a:p>
                  </a:txBody>
                  <a:tcPr marL="0" marR="0" marT="0" marB="0" anchor="ctr"/>
                </a:tc>
                <a:extLst>
                  <a:ext uri="{0D108BD9-81ED-4DB2-BD59-A6C34878D82A}">
                    <a16:rowId xmlns:a16="http://schemas.microsoft.com/office/drawing/2014/main" val="1737533685"/>
                  </a:ext>
                </a:extLst>
              </a:tr>
              <a:tr h="368665">
                <a:tc>
                  <a:txBody>
                    <a:bodyPr/>
                    <a:lstStyle/>
                    <a:p>
                      <a:pPr algn="r">
                        <a:lnSpc>
                          <a:spcPct val="107000"/>
                        </a:lnSpc>
                        <a:spcAft>
                          <a:spcPts val="0"/>
                        </a:spcAft>
                      </a:pPr>
                      <a:r>
                        <a:rPr lang="es-ES" sz="1400" b="0" kern="100" dirty="0">
                          <a:effectLst/>
                          <a:latin typeface="Calibri" panose="020F0502020204030204" pitchFamily="34" charset="0"/>
                          <a:ea typeface="Calibri" panose="020F0502020204030204" pitchFamily="34" charset="0"/>
                          <a:cs typeface="Calibri" panose="020F0502020204030204" pitchFamily="34" charset="0"/>
                        </a:rPr>
                        <a:t>Ns</a:t>
                      </a: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60</a:t>
                      </a:r>
                    </a:p>
                  </a:txBody>
                  <a:tcPr marL="0" marR="0" marT="0" marB="0"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54</a:t>
                      </a:r>
                    </a:p>
                  </a:txBody>
                  <a:tcPr marL="0" marR="0" marT="0" marB="0" anchor="ctr"/>
                </a:tc>
                <a:extLst>
                  <a:ext uri="{0D108BD9-81ED-4DB2-BD59-A6C34878D82A}">
                    <a16:rowId xmlns:a16="http://schemas.microsoft.com/office/drawing/2014/main" val="50195262"/>
                  </a:ext>
                </a:extLst>
              </a:tr>
            </a:tbl>
          </a:graphicData>
        </a:graphic>
      </p:graphicFrame>
      <p:sp>
        <p:nvSpPr>
          <p:cNvPr id="13" name="Rectángulo 12">
            <a:extLst>
              <a:ext uri="{FF2B5EF4-FFF2-40B4-BE49-F238E27FC236}">
                <a16:creationId xmlns:a16="http://schemas.microsoft.com/office/drawing/2014/main" id="{B14BCA71-068F-4840-823C-D1F0588E44C9}"/>
              </a:ext>
            </a:extLst>
          </p:cNvPr>
          <p:cNvSpPr/>
          <p:nvPr/>
        </p:nvSpPr>
        <p:spPr>
          <a:xfrm>
            <a:off x="436969" y="1700654"/>
            <a:ext cx="5046983" cy="584775"/>
          </a:xfrm>
          <a:prstGeom prst="rect">
            <a:avLst/>
          </a:prstGeom>
        </p:spPr>
        <p:txBody>
          <a:bodyPr wrap="square">
            <a:spAutoFit/>
          </a:bodyPr>
          <a:lstStyle/>
          <a:p>
            <a:pPr algn="ctr">
              <a:spcAft>
                <a:spcPts val="1200"/>
              </a:spcAft>
            </a:pPr>
            <a:r>
              <a:rPr lang="es-ES" sz="1600" dirty="0">
                <a:latin typeface="Calibri" panose="020F0502020204030204" pitchFamily="34" charset="0"/>
                <a:ea typeface="Calibri" panose="020F0502020204030204" pitchFamily="34" charset="0"/>
                <a:cs typeface="Calibri" panose="020F0502020204030204" pitchFamily="34" charset="0"/>
              </a:rPr>
              <a:t>Datos eléctricos de los módulos fotovoltaicos, extraídos de la ficha técnica para las condiciones STC.</a:t>
            </a:r>
          </a:p>
        </p:txBody>
      </p:sp>
      <p:graphicFrame>
        <p:nvGraphicFramePr>
          <p:cNvPr id="14" name="Tabla 13">
            <a:extLst>
              <a:ext uri="{FF2B5EF4-FFF2-40B4-BE49-F238E27FC236}">
                <a16:creationId xmlns:a16="http://schemas.microsoft.com/office/drawing/2014/main" id="{7E71A0DD-6DFB-43AB-BEB0-2CCCE7114C18}"/>
              </a:ext>
            </a:extLst>
          </p:cNvPr>
          <p:cNvGraphicFramePr>
            <a:graphicFrameLocks noGrp="1"/>
          </p:cNvGraphicFramePr>
          <p:nvPr>
            <p:extLst>
              <p:ext uri="{D42A27DB-BD31-4B8C-83A1-F6EECF244321}">
                <p14:modId xmlns:p14="http://schemas.microsoft.com/office/powerpoint/2010/main" val="478841397"/>
              </p:ext>
            </p:extLst>
          </p:nvPr>
        </p:nvGraphicFramePr>
        <p:xfrm>
          <a:off x="6770732" y="2285429"/>
          <a:ext cx="3679736" cy="3039150"/>
        </p:xfrm>
        <a:graphic>
          <a:graphicData uri="http://schemas.openxmlformats.org/drawingml/2006/table">
            <a:tbl>
              <a:tblPr firstRow="1" firstCol="1" bandRow="1">
                <a:tableStyleId>{C083E6E3-FA7D-4D7B-A595-EF9225AFEA82}</a:tableStyleId>
              </a:tblPr>
              <a:tblGrid>
                <a:gridCol w="2299064">
                  <a:extLst>
                    <a:ext uri="{9D8B030D-6E8A-4147-A177-3AD203B41FA5}">
                      <a16:colId xmlns:a16="http://schemas.microsoft.com/office/drawing/2014/main" val="3173699132"/>
                    </a:ext>
                  </a:extLst>
                </a:gridCol>
                <a:gridCol w="1380672">
                  <a:extLst>
                    <a:ext uri="{9D8B030D-6E8A-4147-A177-3AD203B41FA5}">
                      <a16:colId xmlns:a16="http://schemas.microsoft.com/office/drawing/2014/main" val="600737449"/>
                    </a:ext>
                  </a:extLst>
                </a:gridCol>
              </a:tblGrid>
              <a:tr h="165512">
                <a:tc>
                  <a:txBody>
                    <a:bodyPr/>
                    <a:lstStyle/>
                    <a:p>
                      <a:pPr marL="0" marR="0" lvl="0" indent="0" algn="r" defTabSz="914400" rtl="0" eaLnBrk="1" fontAlgn="auto" latinLnBrk="0" hangingPunct="1">
                        <a:lnSpc>
                          <a:spcPct val="107000"/>
                        </a:lnSpc>
                        <a:spcBef>
                          <a:spcPts val="0"/>
                        </a:spcBef>
                        <a:spcAft>
                          <a:spcPts val="0"/>
                        </a:spcAft>
                        <a:buClr>
                          <a:srgbClr val="000000"/>
                        </a:buClr>
                        <a:buSzTx/>
                        <a:buFont typeface="Arial"/>
                        <a:buNone/>
                        <a:tabLst/>
                        <a:defRPr/>
                      </a:pPr>
                      <a:r>
                        <a:rPr lang="es-ES" sz="1400" kern="0" dirty="0">
                          <a:effectLst/>
                          <a:latin typeface="Calibri" panose="020F0502020204030204" pitchFamily="34" charset="0"/>
                          <a:ea typeface="Calibri" panose="020F0502020204030204" pitchFamily="34" charset="0"/>
                          <a:cs typeface="Calibri" panose="020F0502020204030204" pitchFamily="34" charset="0"/>
                        </a:rPr>
                        <a:t>Parámetro</a:t>
                      </a:r>
                      <a:endParaRPr lang="es-ES"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34293" marR="34293" marT="0" marB="0" anchor="ctr"/>
                </a:tc>
                <a:tc>
                  <a:txBody>
                    <a:bodyPr/>
                    <a:lstStyle/>
                    <a:p>
                      <a:pPr algn="ctr"/>
                      <a:r>
                        <a:rPr lang="es-ES" sz="1400" b="1" kern="0" dirty="0">
                          <a:effectLst/>
                          <a:latin typeface="Calibri" panose="020F0502020204030204" pitchFamily="34" charset="0"/>
                          <a:ea typeface="Calibri" panose="020F0502020204030204" pitchFamily="34" charset="0"/>
                          <a:cs typeface="Calibri" panose="020F0502020204030204" pitchFamily="34" charset="0"/>
                        </a:rPr>
                        <a:t>Valor</a:t>
                      </a:r>
                      <a:endParaRPr lang="es-ES" sz="1400" b="1" dirty="0">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tc>
                <a:extLst>
                  <a:ext uri="{0D108BD9-81ED-4DB2-BD59-A6C34878D82A}">
                    <a16:rowId xmlns:a16="http://schemas.microsoft.com/office/drawing/2014/main" val="3655729367"/>
                  </a:ext>
                </a:extLst>
              </a:tr>
              <a:tr h="368665">
                <a:tc>
                  <a:txBody>
                    <a:bodyPr/>
                    <a:lstStyle/>
                    <a:p>
                      <a:pPr algn="r">
                        <a:lnSpc>
                          <a:spcPct val="107000"/>
                        </a:lnSpc>
                        <a:spcAft>
                          <a:spcPts val="0"/>
                        </a:spcAft>
                      </a:pPr>
                      <a:r>
                        <a:rPr lang="es-ES" sz="1400" b="0" i="0" u="none" strike="noStrike" cap="none" dirty="0">
                          <a:solidFill>
                            <a:schemeClr val="tx1"/>
                          </a:solidFill>
                          <a:effectLst/>
                          <a:latin typeface="+mn-lt"/>
                          <a:ea typeface="+mn-ea"/>
                          <a:cs typeface="+mn-cs"/>
                          <a:sym typeface="Arial"/>
                        </a:rPr>
                        <a:t> </a:t>
                      </a:r>
                      <a:r>
                        <a:rPr lang="es-ES" sz="1400" b="0" i="0" u="none" strike="noStrike" kern="0"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Boltzmann </a:t>
                      </a:r>
                      <a:r>
                        <a:rPr lang="en-US" sz="1400" b="0" i="0" u="none" strike="noStrike" kern="0" cap="none" noProof="0"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constant</a:t>
                      </a:r>
                      <a:r>
                        <a:rPr lang="es-ES" sz="1400" b="0" i="0" u="none" strike="noStrike" kern="0"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k (J/K)</a:t>
                      </a:r>
                    </a:p>
                  </a:txBody>
                  <a:tcPr marL="45725" marR="45725" marT="22862" marB="22862" anchor="ctr"/>
                </a:tc>
                <a:tc>
                  <a:txBody>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s-ES" kern="100" dirty="0">
                          <a:latin typeface="Calibri" panose="020F0502020204030204" pitchFamily="34" charset="0"/>
                          <a:ea typeface="Calibri" panose="020F0502020204030204" pitchFamily="34" charset="0"/>
                          <a:cs typeface="Times New Roman" panose="02020603050405020304" pitchFamily="18" charset="0"/>
                        </a:rPr>
                        <a:t>1.380650310</a:t>
                      </a:r>
                      <a:r>
                        <a:rPr lang="es-ES" kern="100" baseline="30000" dirty="0">
                          <a:latin typeface="Calibri" panose="020F0502020204030204" pitchFamily="34" charset="0"/>
                          <a:ea typeface="Calibri" panose="020F0502020204030204" pitchFamily="34" charset="0"/>
                          <a:cs typeface="Times New Roman" panose="02020603050405020304" pitchFamily="18" charset="0"/>
                        </a:rPr>
                        <a:t>−23</a:t>
                      </a:r>
                      <a:endParaRPr lang="es-ES" kern="100" dirty="0">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150062755"/>
                  </a:ext>
                </a:extLst>
              </a:tr>
              <a:tr h="284038">
                <a:tc>
                  <a:txBody>
                    <a:bodyPr/>
                    <a:lstStyle/>
                    <a:p>
                      <a:pPr algn="r">
                        <a:lnSpc>
                          <a:spcPct val="107000"/>
                        </a:lnSpc>
                        <a:spcAft>
                          <a:spcPts val="0"/>
                        </a:spcAft>
                      </a:pPr>
                      <a:r>
                        <a:rPr lang="en-US" sz="1400" b="0" i="0" u="none" strike="noStrike" kern="0" cap="none" noProof="0"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Electron</a:t>
                      </a:r>
                      <a:r>
                        <a:rPr lang="es-ES" sz="1400" b="0" i="0" u="none" strike="noStrike" kern="0"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a:t>
                      </a:r>
                      <a:r>
                        <a:rPr lang="en-US" sz="1400" b="0" i="0" u="none" strike="noStrike" kern="0" cap="none" noProof="0"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charge</a:t>
                      </a:r>
                      <a:r>
                        <a:rPr lang="es-ES" sz="1400" b="0" i="0" u="none" strike="noStrike" kern="0"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q (V</a:t>
                      </a:r>
                      <a:r>
                        <a:rPr lang="es-ES" sz="1400" b="0" kern="0" dirty="0">
                          <a:effectLst/>
                          <a:latin typeface="Calibri" panose="020F0502020204030204" pitchFamily="34" charset="0"/>
                          <a:ea typeface="Calibri" panose="020F0502020204030204" pitchFamily="34" charset="0"/>
                          <a:cs typeface="Calibri" panose="020F0502020204030204" pitchFamily="34" charset="0"/>
                        </a:rPr>
                        <a:t>)</a:t>
                      </a:r>
                      <a:endParaRPr lang="es-ES" sz="1400" b="0" kern="100" dirty="0">
                        <a:effectLst/>
                        <a:latin typeface="Calibri" panose="020F0502020204030204" pitchFamily="34" charset="0"/>
                        <a:ea typeface="Calibri" panose="020F0502020204030204" pitchFamily="34" charset="0"/>
                        <a:cs typeface="Calibri" panose="020F0502020204030204" pitchFamily="34" charset="0"/>
                      </a:endParaRPr>
                    </a:p>
                  </a:txBody>
                  <a:tcPr marL="45725" marR="45725" marT="22862" marB="22862" anchor="ctr"/>
                </a:tc>
                <a:tc>
                  <a:txBody>
                    <a:bodyPr/>
                    <a:lstStyle/>
                    <a:p>
                      <a:pPr marL="0" marR="0" lvl="0" indent="0" algn="ctr" defTabSz="914400" rtl="0" eaLnBrk="1" fontAlgn="auto" latinLnBrk="0" hangingPunct="1">
                        <a:lnSpc>
                          <a:spcPct val="107000"/>
                        </a:lnSpc>
                        <a:spcBef>
                          <a:spcPts val="0"/>
                        </a:spcBef>
                        <a:spcAft>
                          <a:spcPts val="0"/>
                        </a:spcAft>
                        <a:buClr>
                          <a:srgbClr val="000000"/>
                        </a:buClr>
                        <a:buSzTx/>
                        <a:buFont typeface="Arial"/>
                        <a:buNone/>
                        <a:tabLst/>
                        <a:defRPr/>
                      </a:pPr>
                      <a:r>
                        <a:rPr lang="es-ES" kern="100" dirty="0">
                          <a:latin typeface="Calibri" panose="020F0502020204030204" pitchFamily="34" charset="0"/>
                          <a:ea typeface="Calibri" panose="020F0502020204030204" pitchFamily="34" charset="0"/>
                          <a:cs typeface="Times New Roman" panose="02020603050405020304" pitchFamily="18" charset="0"/>
                        </a:rPr>
                        <a:t>1.6021764610</a:t>
                      </a:r>
                      <a:r>
                        <a:rPr lang="es-ES" kern="100" baseline="30000" dirty="0">
                          <a:latin typeface="Calibri" panose="020F0502020204030204" pitchFamily="34" charset="0"/>
                          <a:ea typeface="Calibri" panose="020F0502020204030204" pitchFamily="34" charset="0"/>
                          <a:cs typeface="Times New Roman" panose="02020603050405020304" pitchFamily="18" charset="0"/>
                        </a:rPr>
                        <a:t>−19</a:t>
                      </a:r>
                      <a:endParaRPr lang="es-ES" kern="100" dirty="0">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54957242"/>
                  </a:ext>
                </a:extLst>
              </a:tr>
              <a:tr h="284038">
                <a:tc>
                  <a:txBody>
                    <a:bodyPr/>
                    <a:lstStyle/>
                    <a:p>
                      <a:pPr algn="r">
                        <a:lnSpc>
                          <a:spcPct val="107000"/>
                        </a:lnSpc>
                        <a:spcAft>
                          <a:spcPts val="0"/>
                        </a:spcAft>
                      </a:pPr>
                      <a:r>
                        <a:rPr lang="en-US" sz="1400" b="0" kern="100" noProof="0" dirty="0">
                          <a:effectLst/>
                          <a:latin typeface="Calibri" panose="020F0502020204030204" pitchFamily="34" charset="0"/>
                          <a:ea typeface="Calibri" panose="020F0502020204030204" pitchFamily="34" charset="0"/>
                          <a:cs typeface="Calibri" panose="020F0502020204030204" pitchFamily="34" charset="0"/>
                        </a:rPr>
                        <a:t>Ideality</a:t>
                      </a:r>
                      <a:r>
                        <a:rPr lang="es-ES" sz="1400" b="0" kern="100" dirty="0">
                          <a:effectLst/>
                          <a:latin typeface="Calibri" panose="020F0502020204030204" pitchFamily="34" charset="0"/>
                          <a:ea typeface="Calibri" panose="020F0502020204030204" pitchFamily="34" charset="0"/>
                          <a:cs typeface="Calibri" panose="020F0502020204030204" pitchFamily="34" charset="0"/>
                        </a:rPr>
                        <a:t> factor n1</a:t>
                      </a: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1</a:t>
                      </a:r>
                    </a:p>
                  </a:txBody>
                  <a:tcPr marL="0" marR="0" marT="0" marB="0" anchor="ctr"/>
                </a:tc>
                <a:extLst>
                  <a:ext uri="{0D108BD9-81ED-4DB2-BD59-A6C34878D82A}">
                    <a16:rowId xmlns:a16="http://schemas.microsoft.com/office/drawing/2014/main" val="1179337513"/>
                  </a:ext>
                </a:extLst>
              </a:tr>
              <a:tr h="368665">
                <a:tc>
                  <a:txBody>
                    <a:bodyPr/>
                    <a:lstStyle/>
                    <a:p>
                      <a:pPr algn="r">
                        <a:lnSpc>
                          <a:spcPct val="107000"/>
                        </a:lnSpc>
                        <a:spcAft>
                          <a:spcPts val="0"/>
                        </a:spcAft>
                      </a:pPr>
                      <a:r>
                        <a:rPr lang="en-US" sz="1400" b="0" kern="100" noProof="0" dirty="0">
                          <a:effectLst/>
                          <a:latin typeface="Calibri" panose="020F0502020204030204" pitchFamily="34" charset="0"/>
                          <a:ea typeface="Calibri" panose="020F0502020204030204" pitchFamily="34" charset="0"/>
                          <a:cs typeface="Calibri" panose="020F0502020204030204" pitchFamily="34" charset="0"/>
                        </a:rPr>
                        <a:t>Ideality</a:t>
                      </a:r>
                      <a:r>
                        <a:rPr lang="es-ES" sz="1400" b="0" kern="100" dirty="0">
                          <a:effectLst/>
                          <a:latin typeface="Calibri" panose="020F0502020204030204" pitchFamily="34" charset="0"/>
                          <a:ea typeface="Calibri" panose="020F0502020204030204" pitchFamily="34" charset="0"/>
                          <a:cs typeface="Calibri" panose="020F0502020204030204" pitchFamily="34" charset="0"/>
                        </a:rPr>
                        <a:t> factor n2</a:t>
                      </a: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2</a:t>
                      </a:r>
                    </a:p>
                  </a:txBody>
                  <a:tcPr marL="0" marR="0" marT="0" marB="0" anchor="ctr"/>
                </a:tc>
                <a:extLst>
                  <a:ext uri="{0D108BD9-81ED-4DB2-BD59-A6C34878D82A}">
                    <a16:rowId xmlns:a16="http://schemas.microsoft.com/office/drawing/2014/main" val="4084930936"/>
                  </a:ext>
                </a:extLst>
              </a:tr>
              <a:tr h="368665">
                <a:tc>
                  <a:txBody>
                    <a:bodyPr/>
                    <a:lstStyle/>
                    <a:p>
                      <a:pPr marL="0" marR="0" lvl="0" indent="0" algn="r" defTabSz="914400" rtl="0" eaLnBrk="1" fontAlgn="auto" latinLnBrk="0" hangingPunct="1">
                        <a:lnSpc>
                          <a:spcPct val="107000"/>
                        </a:lnSpc>
                        <a:spcBef>
                          <a:spcPts val="0"/>
                        </a:spcBef>
                        <a:spcAft>
                          <a:spcPts val="0"/>
                        </a:spcAft>
                        <a:buClr>
                          <a:srgbClr val="000000"/>
                        </a:buClr>
                        <a:buSzTx/>
                        <a:buFont typeface="Arial"/>
                        <a:buNone/>
                        <a:tabLst/>
                        <a:defRPr/>
                      </a:pPr>
                      <a:r>
                        <a:rPr lang="en-US" b="0" kern="100" noProof="0" dirty="0">
                          <a:latin typeface="Calibri" panose="020F0502020204030204" pitchFamily="34" charset="0"/>
                          <a:ea typeface="Calibri" panose="020F0502020204030204" pitchFamily="34" charset="0"/>
                          <a:cs typeface="Times New Roman" panose="02020603050405020304" pitchFamily="18" charset="0"/>
                        </a:rPr>
                        <a:t>Temperature</a:t>
                      </a:r>
                      <a:r>
                        <a:rPr lang="es-ES" b="0" kern="100" dirty="0">
                          <a:latin typeface="Calibri" panose="020F0502020204030204" pitchFamily="34" charset="0"/>
                          <a:ea typeface="Calibri" panose="020F0502020204030204" pitchFamily="34" charset="0"/>
                          <a:cs typeface="Times New Roman" panose="02020603050405020304" pitchFamily="18" charset="0"/>
                        </a:rPr>
                        <a:t> </a:t>
                      </a:r>
                      <a:r>
                        <a:rPr lang="es-ES" b="0" kern="100" dirty="0" err="1">
                          <a:latin typeface="Calibri" panose="020F0502020204030204" pitchFamily="34" charset="0"/>
                          <a:ea typeface="Calibri" panose="020F0502020204030204" pitchFamily="34" charset="0"/>
                          <a:cs typeface="Times New Roman" panose="02020603050405020304" pitchFamily="18" charset="0"/>
                        </a:rPr>
                        <a:t>T</a:t>
                      </a:r>
                      <a:r>
                        <a:rPr lang="es-ES" b="0" kern="100" baseline="-25000" dirty="0" err="1">
                          <a:latin typeface="Calibri" panose="020F0502020204030204" pitchFamily="34" charset="0"/>
                          <a:ea typeface="Calibri" panose="020F0502020204030204" pitchFamily="34" charset="0"/>
                          <a:cs typeface="Times New Roman" panose="02020603050405020304" pitchFamily="18" charset="0"/>
                        </a:rPr>
                        <a:t>c,STC</a:t>
                      </a:r>
                      <a:r>
                        <a:rPr lang="es-ES" b="0" kern="100" baseline="-25000" dirty="0">
                          <a:latin typeface="Calibri" panose="020F0502020204030204" pitchFamily="34" charset="0"/>
                          <a:ea typeface="Calibri" panose="020F0502020204030204" pitchFamily="34" charset="0"/>
                          <a:cs typeface="Times New Roman" panose="02020603050405020304" pitchFamily="18" charset="0"/>
                        </a:rPr>
                        <a:t> </a:t>
                      </a:r>
                      <a:r>
                        <a:rPr lang="nl-NL" sz="1400" b="0" kern="0" dirty="0">
                          <a:effectLst/>
                          <a:latin typeface="Calibri" panose="020F0502020204030204" pitchFamily="34" charset="0"/>
                          <a:ea typeface="Calibri" panose="020F0502020204030204" pitchFamily="34" charset="0"/>
                          <a:cs typeface="Calibri" panose="020F0502020204030204" pitchFamily="34" charset="0"/>
                        </a:rPr>
                        <a:t>(ºC)</a:t>
                      </a:r>
                      <a:endParaRPr lang="es-ES" b="0" kern="100" dirty="0">
                        <a:latin typeface="Calibri" panose="020F0502020204030204" pitchFamily="34" charset="0"/>
                        <a:ea typeface="Calibri" panose="020F0502020204030204" pitchFamily="34" charset="0"/>
                        <a:cs typeface="Times New Roman" panose="02020603050405020304" pitchFamily="18" charset="0"/>
                      </a:endParaRP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25</a:t>
                      </a:r>
                    </a:p>
                  </a:txBody>
                  <a:tcPr marL="0" marR="0" marT="0" marB="0" anchor="ctr"/>
                </a:tc>
                <a:extLst>
                  <a:ext uri="{0D108BD9-81ED-4DB2-BD59-A6C34878D82A}">
                    <a16:rowId xmlns:a16="http://schemas.microsoft.com/office/drawing/2014/main" val="2262337724"/>
                  </a:ext>
                </a:extLst>
              </a:tr>
              <a:tr h="368665">
                <a:tc>
                  <a:txBody>
                    <a:bodyPr/>
                    <a:lstStyle/>
                    <a:p>
                      <a:pPr marL="0" marR="0" lvl="0" indent="0" algn="r" defTabSz="914400" rtl="0" eaLnBrk="1" fontAlgn="auto" latinLnBrk="0" hangingPunct="1">
                        <a:lnSpc>
                          <a:spcPct val="107000"/>
                        </a:lnSpc>
                        <a:spcBef>
                          <a:spcPts val="0"/>
                        </a:spcBef>
                        <a:spcAft>
                          <a:spcPts val="0"/>
                        </a:spcAft>
                        <a:buClr>
                          <a:srgbClr val="000000"/>
                        </a:buClr>
                        <a:buSzTx/>
                        <a:buFont typeface="Arial"/>
                        <a:buNone/>
                        <a:tabLst/>
                        <a:defRPr/>
                      </a:pPr>
                      <a:r>
                        <a:rPr lang="en-US" b="0" kern="100" noProof="0" dirty="0">
                          <a:latin typeface="Calibri" panose="020F0502020204030204" pitchFamily="34" charset="0"/>
                          <a:ea typeface="Calibri" panose="020F0502020204030204" pitchFamily="34" charset="0"/>
                          <a:cs typeface="Times New Roman" panose="02020603050405020304" pitchFamily="18" charset="0"/>
                        </a:rPr>
                        <a:t>Irradiance</a:t>
                      </a:r>
                      <a:r>
                        <a:rPr lang="es-ES" b="0" kern="100" dirty="0">
                          <a:latin typeface="Calibri" panose="020F0502020204030204" pitchFamily="34" charset="0"/>
                          <a:ea typeface="Calibri" panose="020F0502020204030204" pitchFamily="34" charset="0"/>
                          <a:cs typeface="Times New Roman" panose="02020603050405020304" pitchFamily="18" charset="0"/>
                        </a:rPr>
                        <a:t> G</a:t>
                      </a:r>
                      <a:r>
                        <a:rPr lang="es-ES" b="0" kern="100" baseline="-25000" dirty="0">
                          <a:latin typeface="Calibri" panose="020F0502020204030204" pitchFamily="34" charset="0"/>
                          <a:ea typeface="Calibri" panose="020F0502020204030204" pitchFamily="34" charset="0"/>
                          <a:cs typeface="Times New Roman" panose="02020603050405020304" pitchFamily="18" charset="0"/>
                        </a:rPr>
                        <a:t>STC </a:t>
                      </a:r>
                      <a:r>
                        <a:rPr lang="es-ES" b="0" kern="100" dirty="0">
                          <a:latin typeface="Calibri" panose="020F0502020204030204" pitchFamily="34" charset="0"/>
                          <a:ea typeface="Calibri" panose="020F0502020204030204" pitchFamily="34" charset="0"/>
                          <a:cs typeface="Times New Roman" panose="02020603050405020304" pitchFamily="18" charset="0"/>
                        </a:rPr>
                        <a:t>(W/m</a:t>
                      </a:r>
                      <a:r>
                        <a:rPr lang="es-ES" b="0" kern="100" baseline="30000" dirty="0">
                          <a:latin typeface="Calibri" panose="020F0502020204030204" pitchFamily="34" charset="0"/>
                          <a:ea typeface="Calibri" panose="020F0502020204030204" pitchFamily="34" charset="0"/>
                          <a:cs typeface="Times New Roman" panose="02020603050405020304" pitchFamily="18" charset="0"/>
                        </a:rPr>
                        <a:t>2</a:t>
                      </a:r>
                      <a:r>
                        <a:rPr lang="es-ES" b="0" kern="100" dirty="0">
                          <a:latin typeface="Calibri" panose="020F0502020204030204" pitchFamily="34" charset="0"/>
                          <a:ea typeface="Calibri" panose="020F0502020204030204" pitchFamily="34" charset="0"/>
                          <a:cs typeface="Times New Roman" panose="02020603050405020304" pitchFamily="18" charset="0"/>
                        </a:rPr>
                        <a:t>)</a:t>
                      </a: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1000</a:t>
                      </a:r>
                    </a:p>
                  </a:txBody>
                  <a:tcPr marL="0" marR="0" marT="0" marB="0" anchor="ctr"/>
                </a:tc>
                <a:extLst>
                  <a:ext uri="{0D108BD9-81ED-4DB2-BD59-A6C34878D82A}">
                    <a16:rowId xmlns:a16="http://schemas.microsoft.com/office/drawing/2014/main" val="4128831938"/>
                  </a:ext>
                </a:extLst>
              </a:tr>
              <a:tr h="368665">
                <a:tc>
                  <a:txBody>
                    <a:bodyPr/>
                    <a:lstStyle/>
                    <a:p>
                      <a:pPr marL="0" marR="0" lvl="0" indent="0" algn="r" defTabSz="914400" rtl="0" eaLnBrk="1" fontAlgn="auto" latinLnBrk="0" hangingPunct="1">
                        <a:lnSpc>
                          <a:spcPct val="107000"/>
                        </a:lnSpc>
                        <a:spcBef>
                          <a:spcPts val="0"/>
                        </a:spcBef>
                        <a:spcAft>
                          <a:spcPts val="0"/>
                        </a:spcAft>
                        <a:buClr>
                          <a:srgbClr val="000000"/>
                        </a:buClr>
                        <a:buSzTx/>
                        <a:buFont typeface="Arial"/>
                        <a:buNone/>
                        <a:tabLst/>
                        <a:defRPr/>
                      </a:pPr>
                      <a:r>
                        <a:rPr lang="en-US" b="0" kern="100" noProof="0" dirty="0">
                          <a:latin typeface="Calibri" panose="020F0502020204030204" pitchFamily="34" charset="0"/>
                          <a:ea typeface="Calibri" panose="020F0502020204030204" pitchFamily="34" charset="0"/>
                          <a:cs typeface="Times New Roman" panose="02020603050405020304" pitchFamily="18" charset="0"/>
                        </a:rPr>
                        <a:t>Temperature</a:t>
                      </a:r>
                      <a:r>
                        <a:rPr lang="es-ES" b="0" kern="100" dirty="0">
                          <a:latin typeface="Calibri" panose="020F0502020204030204" pitchFamily="34" charset="0"/>
                          <a:ea typeface="Calibri" panose="020F0502020204030204" pitchFamily="34" charset="0"/>
                          <a:cs typeface="Times New Roman" panose="02020603050405020304" pitchFamily="18" charset="0"/>
                        </a:rPr>
                        <a:t> </a:t>
                      </a:r>
                      <a:r>
                        <a:rPr lang="es-ES" b="0" kern="100" dirty="0" err="1">
                          <a:latin typeface="Calibri" panose="020F0502020204030204" pitchFamily="34" charset="0"/>
                          <a:ea typeface="Calibri" panose="020F0502020204030204" pitchFamily="34" charset="0"/>
                          <a:cs typeface="Times New Roman" panose="02020603050405020304" pitchFamily="18" charset="0"/>
                        </a:rPr>
                        <a:t>T</a:t>
                      </a:r>
                      <a:r>
                        <a:rPr lang="es-ES" b="0" kern="100" baseline="-25000" dirty="0" err="1">
                          <a:latin typeface="Calibri" panose="020F0502020204030204" pitchFamily="34" charset="0"/>
                          <a:ea typeface="Calibri" panose="020F0502020204030204" pitchFamily="34" charset="0"/>
                          <a:cs typeface="Times New Roman" panose="02020603050405020304" pitchFamily="18" charset="0"/>
                        </a:rPr>
                        <a:t>a,NOTC</a:t>
                      </a:r>
                      <a:r>
                        <a:rPr lang="es-ES" b="0" kern="100" baseline="-25000" dirty="0">
                          <a:latin typeface="Calibri" panose="020F0502020204030204" pitchFamily="34" charset="0"/>
                          <a:ea typeface="Calibri" panose="020F0502020204030204" pitchFamily="34" charset="0"/>
                          <a:cs typeface="Times New Roman" panose="02020603050405020304" pitchFamily="18" charset="0"/>
                        </a:rPr>
                        <a:t> </a:t>
                      </a:r>
                      <a:r>
                        <a:rPr lang="nl-NL" sz="1400" b="0" kern="0" dirty="0">
                          <a:effectLst/>
                          <a:latin typeface="Calibri" panose="020F0502020204030204" pitchFamily="34" charset="0"/>
                          <a:ea typeface="Calibri" panose="020F0502020204030204" pitchFamily="34" charset="0"/>
                          <a:cs typeface="Calibri" panose="020F0502020204030204" pitchFamily="34" charset="0"/>
                        </a:rPr>
                        <a:t>(ºC)</a:t>
                      </a:r>
                      <a:endParaRPr lang="es-ES" b="0" kern="100" dirty="0">
                        <a:latin typeface="Calibri" panose="020F0502020204030204" pitchFamily="34" charset="0"/>
                        <a:ea typeface="Calibri" panose="020F0502020204030204" pitchFamily="34" charset="0"/>
                        <a:cs typeface="Times New Roman" panose="02020603050405020304" pitchFamily="18" charset="0"/>
                      </a:endParaRP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20</a:t>
                      </a:r>
                    </a:p>
                  </a:txBody>
                  <a:tcPr marL="0" marR="0" marT="0" marB="0" anchor="ctr"/>
                </a:tc>
                <a:extLst>
                  <a:ext uri="{0D108BD9-81ED-4DB2-BD59-A6C34878D82A}">
                    <a16:rowId xmlns:a16="http://schemas.microsoft.com/office/drawing/2014/main" val="1737533685"/>
                  </a:ext>
                </a:extLst>
              </a:tr>
              <a:tr h="368665">
                <a:tc>
                  <a:txBody>
                    <a:bodyPr/>
                    <a:lstStyle/>
                    <a:p>
                      <a:pPr marL="0" marR="0" lvl="0" indent="0" algn="r" defTabSz="914400" rtl="0" eaLnBrk="1" fontAlgn="auto" latinLnBrk="0" hangingPunct="1">
                        <a:lnSpc>
                          <a:spcPct val="107000"/>
                        </a:lnSpc>
                        <a:spcBef>
                          <a:spcPts val="0"/>
                        </a:spcBef>
                        <a:spcAft>
                          <a:spcPts val="0"/>
                        </a:spcAft>
                        <a:buClr>
                          <a:srgbClr val="000000"/>
                        </a:buClr>
                        <a:buSzTx/>
                        <a:buFont typeface="Arial"/>
                        <a:buNone/>
                        <a:tabLst/>
                        <a:defRPr/>
                      </a:pPr>
                      <a:r>
                        <a:rPr lang="en-US" b="0" kern="100" noProof="0" dirty="0">
                          <a:latin typeface="Calibri" panose="020F0502020204030204" pitchFamily="34" charset="0"/>
                          <a:ea typeface="Calibri" panose="020F0502020204030204" pitchFamily="34" charset="0"/>
                          <a:cs typeface="Times New Roman" panose="02020603050405020304" pitchFamily="18" charset="0"/>
                        </a:rPr>
                        <a:t>Irradiance</a:t>
                      </a:r>
                      <a:r>
                        <a:rPr lang="es-ES" b="0" kern="100" dirty="0">
                          <a:latin typeface="Calibri" panose="020F0502020204030204" pitchFamily="34" charset="0"/>
                          <a:ea typeface="Calibri" panose="020F0502020204030204" pitchFamily="34" charset="0"/>
                          <a:cs typeface="Times New Roman" panose="02020603050405020304" pitchFamily="18" charset="0"/>
                        </a:rPr>
                        <a:t> G</a:t>
                      </a:r>
                      <a:r>
                        <a:rPr lang="es-ES" b="0" kern="100" baseline="-25000" dirty="0">
                          <a:latin typeface="Calibri" panose="020F0502020204030204" pitchFamily="34" charset="0"/>
                          <a:ea typeface="Calibri" panose="020F0502020204030204" pitchFamily="34" charset="0"/>
                          <a:cs typeface="Times New Roman" panose="02020603050405020304" pitchFamily="18" charset="0"/>
                        </a:rPr>
                        <a:t>NOTC </a:t>
                      </a:r>
                      <a:r>
                        <a:rPr lang="es-ES" b="0" kern="100" dirty="0">
                          <a:latin typeface="Calibri" panose="020F0502020204030204" pitchFamily="34" charset="0"/>
                          <a:ea typeface="Calibri" panose="020F0502020204030204" pitchFamily="34" charset="0"/>
                          <a:cs typeface="Times New Roman" panose="02020603050405020304" pitchFamily="18" charset="0"/>
                        </a:rPr>
                        <a:t>(W/m</a:t>
                      </a:r>
                      <a:r>
                        <a:rPr lang="es-ES" b="0" kern="100" baseline="30000" dirty="0">
                          <a:latin typeface="Calibri" panose="020F0502020204030204" pitchFamily="34" charset="0"/>
                          <a:ea typeface="Calibri" panose="020F0502020204030204" pitchFamily="34" charset="0"/>
                          <a:cs typeface="Times New Roman" panose="02020603050405020304" pitchFamily="18" charset="0"/>
                        </a:rPr>
                        <a:t>2</a:t>
                      </a:r>
                      <a:r>
                        <a:rPr lang="es-ES" b="0" kern="100" dirty="0">
                          <a:latin typeface="Calibri" panose="020F0502020204030204" pitchFamily="34" charset="0"/>
                          <a:ea typeface="Calibri" panose="020F0502020204030204" pitchFamily="34" charset="0"/>
                          <a:cs typeface="Times New Roman" panose="02020603050405020304" pitchFamily="18" charset="0"/>
                        </a:rPr>
                        <a:t>)</a:t>
                      </a:r>
                    </a:p>
                  </a:txBody>
                  <a:tcPr marL="45725" marR="45725" marT="22862" marB="22862" anchor="ctr"/>
                </a:tc>
                <a:tc>
                  <a:txBody>
                    <a:bodyPr/>
                    <a:lstStyle/>
                    <a:p>
                      <a:pPr algn="ctr">
                        <a:lnSpc>
                          <a:spcPct val="107000"/>
                        </a:lnSpc>
                        <a:spcAft>
                          <a:spcPts val="0"/>
                        </a:spcAft>
                      </a:pPr>
                      <a:r>
                        <a:rPr lang="es-ES" sz="1400" dirty="0">
                          <a:latin typeface="Calibri" panose="020F0502020204030204" pitchFamily="34" charset="0"/>
                          <a:ea typeface="Calibri" panose="020F0502020204030204" pitchFamily="34" charset="0"/>
                          <a:cs typeface="Calibri" panose="020F0502020204030204" pitchFamily="34" charset="0"/>
                        </a:rPr>
                        <a:t>800</a:t>
                      </a:r>
                    </a:p>
                  </a:txBody>
                  <a:tcPr marL="0" marR="0" marT="0" marB="0" anchor="ctr"/>
                </a:tc>
                <a:extLst>
                  <a:ext uri="{0D108BD9-81ED-4DB2-BD59-A6C34878D82A}">
                    <a16:rowId xmlns:a16="http://schemas.microsoft.com/office/drawing/2014/main" val="50195262"/>
                  </a:ext>
                </a:extLst>
              </a:tr>
            </a:tbl>
          </a:graphicData>
        </a:graphic>
      </p:graphicFrame>
      <p:sp>
        <p:nvSpPr>
          <p:cNvPr id="15" name="Rectángulo 14">
            <a:extLst>
              <a:ext uri="{FF2B5EF4-FFF2-40B4-BE49-F238E27FC236}">
                <a16:creationId xmlns:a16="http://schemas.microsoft.com/office/drawing/2014/main" id="{5E0970B0-D27F-4F69-92FA-469131898FD0}"/>
              </a:ext>
            </a:extLst>
          </p:cNvPr>
          <p:cNvSpPr/>
          <p:nvPr/>
        </p:nvSpPr>
        <p:spPr>
          <a:xfrm>
            <a:off x="6096000" y="1823764"/>
            <a:ext cx="4963886" cy="338554"/>
          </a:xfrm>
          <a:prstGeom prst="rect">
            <a:avLst/>
          </a:prstGeom>
        </p:spPr>
        <p:txBody>
          <a:bodyPr wrap="square">
            <a:spAutoFit/>
          </a:bodyPr>
          <a:lstStyle/>
          <a:p>
            <a:pPr algn="ctr">
              <a:spcAft>
                <a:spcPts val="1200"/>
              </a:spcAft>
            </a:pPr>
            <a:r>
              <a:rPr lang="es-ES" sz="1600" dirty="0">
                <a:latin typeface="Calibri" panose="020F0502020204030204" pitchFamily="34" charset="0"/>
                <a:ea typeface="Calibri" panose="020F0502020204030204" pitchFamily="34" charset="0"/>
                <a:cs typeface="Calibri" panose="020F0502020204030204" pitchFamily="34" charset="0"/>
              </a:rPr>
              <a:t>Otros parámetros necesarios para la modelación.</a:t>
            </a:r>
          </a:p>
        </p:txBody>
      </p:sp>
    </p:spTree>
    <p:extLst>
      <p:ext uri="{BB962C8B-B14F-4D97-AF65-F5344CB8AC3E}">
        <p14:creationId xmlns:p14="http://schemas.microsoft.com/office/powerpoint/2010/main" val="420274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F67C5D9-7D06-4CE5-A7E3-B68FBDA8B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z="1400" smtClean="0"/>
              <a:t>34</a:t>
            </a:fld>
            <a:endParaRPr lang="es-ES" sz="1400" dirty="0"/>
          </a:p>
        </p:txBody>
      </p:sp>
      <p:sp>
        <p:nvSpPr>
          <p:cNvPr id="12" name="Rectángulo 11">
            <a:extLst>
              <a:ext uri="{FF2B5EF4-FFF2-40B4-BE49-F238E27FC236}">
                <a16:creationId xmlns:a16="http://schemas.microsoft.com/office/drawing/2014/main" id="{18F84EA9-E56F-4574-9AB0-ADE415B66849}"/>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Tarea</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Rectángulo 12">
            <a:extLst>
              <a:ext uri="{FF2B5EF4-FFF2-40B4-BE49-F238E27FC236}">
                <a16:creationId xmlns:a16="http://schemas.microsoft.com/office/drawing/2014/main" id="{B14BCA71-068F-4840-823C-D1F0588E44C9}"/>
              </a:ext>
            </a:extLst>
          </p:cNvPr>
          <p:cNvSpPr/>
          <p:nvPr/>
        </p:nvSpPr>
        <p:spPr>
          <a:xfrm>
            <a:off x="1322886" y="2083287"/>
            <a:ext cx="7141845" cy="338554"/>
          </a:xfrm>
          <a:prstGeom prst="rect">
            <a:avLst/>
          </a:prstGeom>
        </p:spPr>
        <p:txBody>
          <a:bodyPr wrap="square">
            <a:spAutoFit/>
          </a:bodyPr>
          <a:lstStyle/>
          <a:p>
            <a:pPr algn="ctr">
              <a:spcAft>
                <a:spcPts val="1200"/>
              </a:spcAft>
            </a:pPr>
            <a:r>
              <a:rPr lang="es-ES" sz="1600" dirty="0">
                <a:latin typeface="Calibri" panose="020F0502020204030204" pitchFamily="34" charset="0"/>
                <a:ea typeface="Calibri" panose="020F0502020204030204" pitchFamily="34" charset="0"/>
                <a:cs typeface="Calibri" panose="020F0502020204030204" pitchFamily="34" charset="0"/>
              </a:rPr>
              <a:t>Límites para los parámetros desconocidos de los modelos de uno y dos diodos.</a:t>
            </a:r>
          </a:p>
        </p:txBody>
      </p:sp>
      <p:pic>
        <p:nvPicPr>
          <p:cNvPr id="3" name="Imagen 2">
            <a:extLst>
              <a:ext uri="{FF2B5EF4-FFF2-40B4-BE49-F238E27FC236}">
                <a16:creationId xmlns:a16="http://schemas.microsoft.com/office/drawing/2014/main" id="{E403A47B-AD0D-4C59-BE01-6E907DA9ED85}"/>
              </a:ext>
            </a:extLst>
          </p:cNvPr>
          <p:cNvPicPr>
            <a:picLocks noChangeAspect="1"/>
          </p:cNvPicPr>
          <p:nvPr/>
        </p:nvPicPr>
        <p:blipFill>
          <a:blip r:embed="rId4"/>
          <a:stretch>
            <a:fillRect/>
          </a:stretch>
        </p:blipFill>
        <p:spPr>
          <a:xfrm>
            <a:off x="2191113" y="2509963"/>
            <a:ext cx="5809524" cy="2009524"/>
          </a:xfrm>
          <a:prstGeom prst="rect">
            <a:avLst/>
          </a:prstGeom>
        </p:spPr>
      </p:pic>
    </p:spTree>
    <p:extLst>
      <p:ext uri="{BB962C8B-B14F-4D97-AF65-F5344CB8AC3E}">
        <p14:creationId xmlns:p14="http://schemas.microsoft.com/office/powerpoint/2010/main" val="3934731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F67C5D9-7D06-4CE5-A7E3-B68FBDA8B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z="1400" smtClean="0"/>
              <a:t>35</a:t>
            </a:fld>
            <a:endParaRPr lang="es-ES" sz="1400" dirty="0"/>
          </a:p>
        </p:txBody>
      </p:sp>
      <p:sp>
        <p:nvSpPr>
          <p:cNvPr id="12" name="Rectángulo 11">
            <a:extLst>
              <a:ext uri="{FF2B5EF4-FFF2-40B4-BE49-F238E27FC236}">
                <a16:creationId xmlns:a16="http://schemas.microsoft.com/office/drawing/2014/main" id="{18F84EA9-E56F-4574-9AB0-ADE415B66849}"/>
              </a:ext>
            </a:extLst>
          </p:cNvPr>
          <p:cNvSpPr/>
          <p:nvPr/>
        </p:nvSpPr>
        <p:spPr>
          <a:xfrm>
            <a:off x="0" y="14043"/>
            <a:ext cx="8857964" cy="523220"/>
          </a:xfrm>
          <a:prstGeom prst="rect">
            <a:avLst/>
          </a:prstGeom>
        </p:spPr>
        <p:txBody>
          <a:bodyPr wrap="square">
            <a:spAutoFit/>
          </a:bodyPr>
          <a:lstStyle/>
          <a:p>
            <a:pPr>
              <a:buSzPts val="2400"/>
            </a:pPr>
            <a:r>
              <a:rPr lang="es-ES" sz="2800" b="1" dirty="0">
                <a:latin typeface="Calibri" panose="020F0502020204030204" pitchFamily="34" charset="0"/>
                <a:ea typeface="Calibri" panose="020F0502020204030204" pitchFamily="34" charset="0"/>
                <a:cs typeface="Calibri" panose="020F0502020204030204" pitchFamily="34" charset="0"/>
              </a:rPr>
              <a:t>Tarea</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Rectángulo 12">
            <a:extLst>
              <a:ext uri="{FF2B5EF4-FFF2-40B4-BE49-F238E27FC236}">
                <a16:creationId xmlns:a16="http://schemas.microsoft.com/office/drawing/2014/main" id="{B14BCA71-068F-4840-823C-D1F0588E44C9}"/>
              </a:ext>
            </a:extLst>
          </p:cNvPr>
          <p:cNvSpPr/>
          <p:nvPr/>
        </p:nvSpPr>
        <p:spPr>
          <a:xfrm>
            <a:off x="418011" y="1456271"/>
            <a:ext cx="6000207" cy="830997"/>
          </a:xfrm>
          <a:prstGeom prst="rect">
            <a:avLst/>
          </a:prstGeom>
        </p:spPr>
        <p:txBody>
          <a:bodyPr wrap="square">
            <a:spAutoFit/>
          </a:bodyPr>
          <a:lstStyle/>
          <a:p>
            <a:pPr algn="just">
              <a:spcAft>
                <a:spcPts val="1200"/>
              </a:spcAft>
            </a:pPr>
            <a:r>
              <a:rPr lang="es-ES" sz="1600" dirty="0">
                <a:latin typeface="Calibri" panose="020F0502020204030204" pitchFamily="34" charset="0"/>
                <a:ea typeface="Calibri" panose="020F0502020204030204" pitchFamily="34" charset="0"/>
                <a:cs typeface="Calibri" panose="020F0502020204030204" pitchFamily="34" charset="0"/>
              </a:rPr>
              <a:t>Comparar los resultados del método metaheurístico escogido con el método Newton – Raphson implementado en el script de Matlab </a:t>
            </a:r>
            <a:r>
              <a:rPr lang="es-ES" sz="1600" b="1" dirty="0">
                <a:latin typeface="Calibri" panose="020F0502020204030204" pitchFamily="34" charset="0"/>
                <a:ea typeface="Calibri" panose="020F0502020204030204" pitchFamily="34" charset="0"/>
                <a:cs typeface="Calibri" panose="020F0502020204030204" pitchFamily="34" charset="0"/>
              </a:rPr>
              <a:t>(</a:t>
            </a:r>
            <a:r>
              <a:rPr lang="en-US" sz="1600" b="1" dirty="0" err="1">
                <a:latin typeface="Calibri" panose="020F0502020204030204" pitchFamily="34" charset="0"/>
                <a:ea typeface="Calibri" panose="020F0502020204030204" pitchFamily="34" charset="0"/>
                <a:cs typeface="Calibri" panose="020F0502020204030204" pitchFamily="34" charset="0"/>
                <a:hlinkClick r:id="rId4"/>
              </a:rPr>
              <a:t>script_two_diode_IV_curve.m</a:t>
            </a:r>
            <a:r>
              <a:rPr lang="es-ES" sz="1600" b="1" dirty="0">
                <a:latin typeface="Calibri" panose="020F0502020204030204" pitchFamily="34" charset="0"/>
                <a:ea typeface="Calibri" panose="020F0502020204030204" pitchFamily="34" charset="0"/>
                <a:cs typeface="Calibri" panose="020F0502020204030204" pitchFamily="34" charset="0"/>
              </a:rPr>
              <a:t>)</a:t>
            </a:r>
            <a:r>
              <a:rPr lang="es-ES" sz="1600" dirty="0">
                <a:latin typeface="Calibri" panose="020F0502020204030204" pitchFamily="34" charset="0"/>
                <a:ea typeface="Calibri" panose="020F0502020204030204" pitchFamily="34" charset="0"/>
                <a:cs typeface="Calibri" panose="020F0502020204030204" pitchFamily="34" charset="0"/>
              </a:rPr>
              <a:t>, disponible en GitHub. </a:t>
            </a:r>
          </a:p>
        </p:txBody>
      </p:sp>
      <p:pic>
        <p:nvPicPr>
          <p:cNvPr id="4" name="Imagen 3">
            <a:extLst>
              <a:ext uri="{FF2B5EF4-FFF2-40B4-BE49-F238E27FC236}">
                <a16:creationId xmlns:a16="http://schemas.microsoft.com/office/drawing/2014/main" id="{9C53AA3C-6796-4BB6-9C41-62014158B80D}"/>
              </a:ext>
            </a:extLst>
          </p:cNvPr>
          <p:cNvPicPr>
            <a:picLocks noChangeAspect="1"/>
          </p:cNvPicPr>
          <p:nvPr/>
        </p:nvPicPr>
        <p:blipFill>
          <a:blip r:embed="rId5"/>
          <a:stretch>
            <a:fillRect/>
          </a:stretch>
        </p:blipFill>
        <p:spPr>
          <a:xfrm>
            <a:off x="3790720" y="2884515"/>
            <a:ext cx="2514286" cy="1600000"/>
          </a:xfrm>
          <a:prstGeom prst="rect">
            <a:avLst/>
          </a:prstGeom>
        </p:spPr>
      </p:pic>
      <p:pic>
        <p:nvPicPr>
          <p:cNvPr id="15" name="Imagen 14">
            <a:extLst>
              <a:ext uri="{FF2B5EF4-FFF2-40B4-BE49-F238E27FC236}">
                <a16:creationId xmlns:a16="http://schemas.microsoft.com/office/drawing/2014/main" id="{1585B90F-224D-4A7D-AADC-A9D569328A5D}"/>
              </a:ext>
            </a:extLst>
          </p:cNvPr>
          <p:cNvPicPr>
            <a:picLocks noChangeAspect="1"/>
          </p:cNvPicPr>
          <p:nvPr/>
        </p:nvPicPr>
        <p:blipFill>
          <a:blip r:embed="rId6">
            <a:clrChange>
              <a:clrFrom>
                <a:srgbClr val="F0F0F0"/>
              </a:clrFrom>
              <a:clrTo>
                <a:srgbClr val="F0F0F0">
                  <a:alpha val="0"/>
                </a:srgbClr>
              </a:clrTo>
            </a:clrChange>
          </a:blip>
          <a:stretch>
            <a:fillRect/>
          </a:stretch>
        </p:blipFill>
        <p:spPr>
          <a:xfrm>
            <a:off x="6915131" y="1694139"/>
            <a:ext cx="4504762" cy="3695238"/>
          </a:xfrm>
          <a:prstGeom prst="rect">
            <a:avLst/>
          </a:prstGeom>
        </p:spPr>
      </p:pic>
      <p:sp>
        <p:nvSpPr>
          <p:cNvPr id="17" name="Rectángulo 16">
            <a:extLst>
              <a:ext uri="{FF2B5EF4-FFF2-40B4-BE49-F238E27FC236}">
                <a16:creationId xmlns:a16="http://schemas.microsoft.com/office/drawing/2014/main" id="{FC0B9A77-ADCC-407D-9D52-4C189736A422}"/>
              </a:ext>
            </a:extLst>
          </p:cNvPr>
          <p:cNvSpPr/>
          <p:nvPr/>
        </p:nvSpPr>
        <p:spPr>
          <a:xfrm>
            <a:off x="209006" y="4804602"/>
            <a:ext cx="6096000" cy="584775"/>
          </a:xfrm>
          <a:prstGeom prst="rect">
            <a:avLst/>
          </a:prstGeom>
        </p:spPr>
        <p:txBody>
          <a:bodyPr>
            <a:spAutoFit/>
          </a:bodyPr>
          <a:lstStyle/>
          <a:p>
            <a:pPr algn="just">
              <a:spcAft>
                <a:spcPts val="1200"/>
              </a:spcAft>
            </a:pPr>
            <a:r>
              <a:rPr lang="es-ES" sz="1600" dirty="0">
                <a:latin typeface="Calibri" panose="020F0502020204030204" pitchFamily="34" charset="0"/>
                <a:ea typeface="Calibri" panose="020F0502020204030204" pitchFamily="34" charset="0"/>
                <a:cs typeface="Calibri" panose="020F0502020204030204" pitchFamily="34" charset="0"/>
              </a:rPr>
              <a:t>En el fichero </a:t>
            </a:r>
            <a:r>
              <a:rPr lang="es-ES" sz="1600" b="1" dirty="0">
                <a:latin typeface="Calibri" panose="020F0502020204030204" pitchFamily="34" charset="0"/>
                <a:ea typeface="Calibri" panose="020F0502020204030204" pitchFamily="34" charset="0"/>
                <a:cs typeface="Calibri" panose="020F0502020204030204" pitchFamily="34" charset="0"/>
                <a:hlinkClick r:id="rId7"/>
              </a:rPr>
              <a:t>Heliene215MA.txt</a:t>
            </a:r>
            <a:r>
              <a:rPr lang="es-ES" sz="1600" b="1" dirty="0">
                <a:latin typeface="Calibri" panose="020F0502020204030204" pitchFamily="34" charset="0"/>
                <a:ea typeface="Calibri" panose="020F0502020204030204" pitchFamily="34" charset="0"/>
                <a:cs typeface="Calibri" panose="020F0502020204030204" pitchFamily="34" charset="0"/>
              </a:rPr>
              <a:t> </a:t>
            </a:r>
            <a:r>
              <a:rPr lang="es-ES" sz="1600" dirty="0">
                <a:latin typeface="Calibri" panose="020F0502020204030204" pitchFamily="34" charset="0"/>
                <a:ea typeface="Calibri" panose="020F0502020204030204" pitchFamily="34" charset="0"/>
                <a:cs typeface="Calibri" panose="020F0502020204030204" pitchFamily="34" charset="0"/>
              </a:rPr>
              <a:t>debe sustituir los parámetros desconocidos calculados por cada estudiante.</a:t>
            </a:r>
          </a:p>
        </p:txBody>
      </p:sp>
      <p:cxnSp>
        <p:nvCxnSpPr>
          <p:cNvPr id="19" name="Conector recto de flecha 18">
            <a:extLst>
              <a:ext uri="{FF2B5EF4-FFF2-40B4-BE49-F238E27FC236}">
                <a16:creationId xmlns:a16="http://schemas.microsoft.com/office/drawing/2014/main" id="{4344DEED-DD84-4AE0-A44B-D953C6C1F91B}"/>
              </a:ext>
            </a:extLst>
          </p:cNvPr>
          <p:cNvCxnSpPr>
            <a:cxnSpLocks/>
            <a:endCxn id="4" idx="1"/>
          </p:cNvCxnSpPr>
          <p:nvPr/>
        </p:nvCxnSpPr>
        <p:spPr>
          <a:xfrm flipV="1">
            <a:off x="2540778" y="3684515"/>
            <a:ext cx="1249942" cy="1120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13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Imagen 4">
            <a:extLst>
              <a:ext uri="{FF2B5EF4-FFF2-40B4-BE49-F238E27FC236}">
                <a16:creationId xmlns:a16="http://schemas.microsoft.com/office/drawing/2014/main" id="{97DE7AD1-96FE-4DDF-9129-2A9173ED2B6D}"/>
              </a:ext>
            </a:extLst>
          </p:cNvPr>
          <p:cNvPicPr>
            <a:picLocks noChangeAspect="1"/>
          </p:cNvPicPr>
          <p:nvPr/>
        </p:nvPicPr>
        <p:blipFill>
          <a:blip r:embed="rId4"/>
          <a:stretch>
            <a:fillRect/>
          </a:stretch>
        </p:blipFill>
        <p:spPr>
          <a:xfrm>
            <a:off x="644255" y="2020222"/>
            <a:ext cx="5011239" cy="2990850"/>
          </a:xfrm>
          <a:prstGeom prst="rect">
            <a:avLst/>
          </a:prstGeom>
        </p:spPr>
      </p:pic>
      <p:sp>
        <p:nvSpPr>
          <p:cNvPr id="6" name="Rectángulo 5">
            <a:extLst>
              <a:ext uri="{FF2B5EF4-FFF2-40B4-BE49-F238E27FC236}">
                <a16:creationId xmlns:a16="http://schemas.microsoft.com/office/drawing/2014/main" id="{4346C907-C0DE-4314-A2B0-FF2F1C31F0E5}"/>
              </a:ext>
            </a:extLst>
          </p:cNvPr>
          <p:cNvSpPr/>
          <p:nvPr/>
        </p:nvSpPr>
        <p:spPr>
          <a:xfrm>
            <a:off x="1841587" y="5193682"/>
            <a:ext cx="3047629" cy="246221"/>
          </a:xfrm>
          <a:prstGeom prst="rect">
            <a:avLst/>
          </a:prstGeom>
        </p:spPr>
        <p:txBody>
          <a:bodyPr wrap="none">
            <a:spAutoFit/>
          </a:bodyPr>
          <a:lstStyle/>
          <a:p>
            <a:r>
              <a:rPr lang="es-ES" sz="1000" dirty="0">
                <a:hlinkClick r:id="rId5"/>
              </a:rPr>
              <a:t>https://in.pinterest.com/pin/127860076913966865/</a:t>
            </a:r>
            <a:r>
              <a:rPr lang="es-ES" sz="1000" dirty="0"/>
              <a:t> </a:t>
            </a:r>
          </a:p>
        </p:txBody>
      </p:sp>
      <p:sp>
        <p:nvSpPr>
          <p:cNvPr id="7" name="Rectángulo 6">
            <a:extLst>
              <a:ext uri="{FF2B5EF4-FFF2-40B4-BE49-F238E27FC236}">
                <a16:creationId xmlns:a16="http://schemas.microsoft.com/office/drawing/2014/main" id="{1D5C8311-6C1E-49CE-93F8-6686234519D9}"/>
              </a:ext>
            </a:extLst>
          </p:cNvPr>
          <p:cNvSpPr/>
          <p:nvPr/>
        </p:nvSpPr>
        <p:spPr>
          <a:xfrm>
            <a:off x="6304520" y="2456527"/>
            <a:ext cx="4612160" cy="2246769"/>
          </a:xfrm>
          <a:prstGeom prst="rect">
            <a:avLst/>
          </a:prstGeom>
          <a:noFill/>
          <a:ln w="12700">
            <a:solidFill>
              <a:schemeClr val="tx1"/>
            </a:solidFill>
          </a:ln>
        </p:spPr>
        <p:txBody>
          <a:bodyPr wrap="square" rtlCol="0">
            <a:spAutoFit/>
          </a:bodyPr>
          <a:lstStyle/>
          <a:p>
            <a:pPr algn="just"/>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La Agencia Internacional de Energía afirmó que "la energía solar puede contribuir a resolver algunos de los problemas más urgentes que enfrenta el mundo: el cambio climático, la seguridad energética y el acceso universal a servicios energéticos modernos".</a:t>
            </a:r>
          </a:p>
        </p:txBody>
      </p:sp>
      <p:sp>
        <p:nvSpPr>
          <p:cNvPr id="2" name="Marcador de número de diapositiva 1">
            <a:extLst>
              <a:ext uri="{FF2B5EF4-FFF2-40B4-BE49-F238E27FC236}">
                <a16:creationId xmlns:a16="http://schemas.microsoft.com/office/drawing/2014/main" id="{1B2365FC-BA37-4114-B2E5-EF807F8311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4</a:t>
            </a:fld>
            <a:endParaRPr lang="es-ES"/>
          </a:p>
        </p:txBody>
      </p:sp>
      <p:sp>
        <p:nvSpPr>
          <p:cNvPr id="8" name="CuadroTexto 7">
            <a:extLst>
              <a:ext uri="{FF2B5EF4-FFF2-40B4-BE49-F238E27FC236}">
                <a16:creationId xmlns:a16="http://schemas.microsoft.com/office/drawing/2014/main" id="{446B12E6-0B33-4362-B9CC-664CBB32AFA3}"/>
              </a:ext>
            </a:extLst>
          </p:cNvPr>
          <p:cNvSpPr txBox="1"/>
          <p:nvPr/>
        </p:nvSpPr>
        <p:spPr>
          <a:xfrm>
            <a:off x="105227" y="175009"/>
            <a:ext cx="8385453" cy="707886"/>
          </a:xfrm>
          <a:prstGeom prst="rect">
            <a:avLst/>
          </a:prstGeom>
          <a:noFill/>
        </p:spPr>
        <p:txBody>
          <a:bodyPr wrap="square" rtlCol="0">
            <a:spAutoFit/>
          </a:bodyPr>
          <a:lstStyle>
            <a:defPPr lvl="0">
              <a:defRPr lang="es-CU"/>
            </a:defPPr>
            <a:lvl1pPr algn="ctr">
              <a:defRPr sz="5401">
                <a:solidFill>
                  <a:srgbClr val="971813"/>
                </a:solidFill>
                <a:latin typeface="+mj-lt"/>
                <a:ea typeface="Open Sans"/>
                <a:cs typeface="Open Sans"/>
              </a:defRPr>
            </a:lvl1pPr>
          </a:lstStyle>
          <a:p>
            <a:pPr algn="l"/>
            <a:r>
              <a:rPr lang="es-ES" sz="4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Introducción</a:t>
            </a:r>
            <a:r>
              <a:rPr lang="es-ES" sz="2000" b="1" dirty="0"/>
              <a:t> </a:t>
            </a:r>
            <a:endParaRPr lang="en-US" sz="2000" b="1" dirty="0"/>
          </a:p>
        </p:txBody>
      </p:sp>
      <p:sp>
        <p:nvSpPr>
          <p:cNvPr id="9" name="Rectángulo 8">
            <a:extLst>
              <a:ext uri="{FF2B5EF4-FFF2-40B4-BE49-F238E27FC236}">
                <a16:creationId xmlns:a16="http://schemas.microsoft.com/office/drawing/2014/main" id="{2250B6BE-3911-445D-9F0A-702FE83785B0}"/>
              </a:ext>
            </a:extLst>
          </p:cNvPr>
          <p:cNvSpPr/>
          <p:nvPr/>
        </p:nvSpPr>
        <p:spPr>
          <a:xfrm>
            <a:off x="6304520" y="5193682"/>
            <a:ext cx="4612160" cy="307777"/>
          </a:xfrm>
          <a:prstGeom prst="rect">
            <a:avLst/>
          </a:prstGeom>
        </p:spPr>
        <p:txBody>
          <a:bodyPr wrap="none">
            <a:spAutoFit/>
          </a:bodyPr>
          <a:lstStyle/>
          <a:p>
            <a:r>
              <a:rPr lang="es-ES" dirty="0">
                <a:hlinkClick r:id="rId6"/>
              </a:rPr>
              <a:t>https://www.iea.org/Textbase/npsum/solar2011SUM.pdf</a:t>
            </a:r>
            <a:endParaRPr lang="es-ES" dirty="0"/>
          </a:p>
        </p:txBody>
      </p:sp>
    </p:spTree>
    <p:extLst>
      <p:ext uri="{BB962C8B-B14F-4D97-AF65-F5344CB8AC3E}">
        <p14:creationId xmlns:p14="http://schemas.microsoft.com/office/powerpoint/2010/main" val="2402251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Imagen 1">
            <a:extLst>
              <a:ext uri="{FF2B5EF4-FFF2-40B4-BE49-F238E27FC236}">
                <a16:creationId xmlns:a16="http://schemas.microsoft.com/office/drawing/2014/main" id="{1E1D02C6-F9D2-4FD8-873C-43C4AA98E67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62511" y="950191"/>
            <a:ext cx="4292763" cy="5726546"/>
          </a:xfrm>
          <a:prstGeom prst="rect">
            <a:avLst/>
          </a:prstGeom>
        </p:spPr>
      </p:pic>
      <p:pic>
        <p:nvPicPr>
          <p:cNvPr id="6" name="Imagen 5">
            <a:extLst>
              <a:ext uri="{FF2B5EF4-FFF2-40B4-BE49-F238E27FC236}">
                <a16:creationId xmlns:a16="http://schemas.microsoft.com/office/drawing/2014/main" id="{B030D24A-A72B-4BB0-B94C-9BDEC4C3E2A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8316" y="1071419"/>
            <a:ext cx="5757684" cy="3419863"/>
          </a:xfrm>
          <a:prstGeom prst="rect">
            <a:avLst/>
          </a:prstGeom>
        </p:spPr>
      </p:pic>
      <p:sp>
        <p:nvSpPr>
          <p:cNvPr id="10" name="Rectángulo 9">
            <a:extLst>
              <a:ext uri="{FF2B5EF4-FFF2-40B4-BE49-F238E27FC236}">
                <a16:creationId xmlns:a16="http://schemas.microsoft.com/office/drawing/2014/main" id="{FF8BDCB8-234B-4915-91D4-0C20A16063D9}"/>
              </a:ext>
            </a:extLst>
          </p:cNvPr>
          <p:cNvSpPr/>
          <p:nvPr/>
        </p:nvSpPr>
        <p:spPr>
          <a:xfrm>
            <a:off x="936726" y="4491282"/>
            <a:ext cx="3807453" cy="276999"/>
          </a:xfrm>
          <a:prstGeom prst="rect">
            <a:avLst/>
          </a:prstGeom>
        </p:spPr>
        <p:txBody>
          <a:bodyPr wrap="none">
            <a:spAutoFit/>
          </a:bodyPr>
          <a:lstStyle/>
          <a:p>
            <a:r>
              <a:rPr lang="es-ES" sz="1200" dirty="0">
                <a:latin typeface="Calibri" panose="020F0502020204030204" pitchFamily="34" charset="0"/>
                <a:ea typeface="Calibri" panose="020F0502020204030204" pitchFamily="34" charset="0"/>
                <a:cs typeface="Calibri" panose="020F0502020204030204" pitchFamily="34" charset="0"/>
                <a:hlinkClick r:id="rId6"/>
              </a:rPr>
              <a:t>https://solargis.com/maps-and-gis-data/download/world</a:t>
            </a:r>
            <a:r>
              <a:rPr lang="es-ES" sz="1200" dirty="0">
                <a:latin typeface="Calibri" panose="020F0502020204030204" pitchFamily="34" charset="0"/>
                <a:ea typeface="Calibri" panose="020F0502020204030204" pitchFamily="34" charset="0"/>
                <a:cs typeface="Calibri" panose="020F0502020204030204" pitchFamily="34" charset="0"/>
              </a:rPr>
              <a:t> </a:t>
            </a:r>
          </a:p>
        </p:txBody>
      </p:sp>
      <p:sp>
        <p:nvSpPr>
          <p:cNvPr id="11" name="Rectángulo 10">
            <a:extLst>
              <a:ext uri="{FF2B5EF4-FFF2-40B4-BE49-F238E27FC236}">
                <a16:creationId xmlns:a16="http://schemas.microsoft.com/office/drawing/2014/main" id="{94D92DAD-819D-4383-AF70-4991E8AC9B9D}"/>
              </a:ext>
            </a:extLst>
          </p:cNvPr>
          <p:cNvSpPr/>
          <p:nvPr/>
        </p:nvSpPr>
        <p:spPr>
          <a:xfrm>
            <a:off x="7740254" y="6611779"/>
            <a:ext cx="3740126" cy="276999"/>
          </a:xfrm>
          <a:prstGeom prst="rect">
            <a:avLst/>
          </a:prstGeom>
        </p:spPr>
        <p:txBody>
          <a:bodyPr wrap="none">
            <a:spAutoFit/>
          </a:bodyPr>
          <a:lstStyle/>
          <a:p>
            <a:r>
              <a:rPr lang="es-ES" sz="1200" dirty="0">
                <a:latin typeface="Calibri" panose="020F0502020204030204" pitchFamily="34" charset="0"/>
                <a:ea typeface="Calibri" panose="020F0502020204030204" pitchFamily="34" charset="0"/>
                <a:cs typeface="Calibri" panose="020F0502020204030204" pitchFamily="34" charset="0"/>
                <a:hlinkClick r:id="rId7"/>
              </a:rPr>
              <a:t>https://solargis.com/maps-and-gis-data/download/chile</a:t>
            </a:r>
            <a:r>
              <a:rPr lang="es-ES" sz="1200" dirty="0">
                <a:latin typeface="Calibri" panose="020F0502020204030204" pitchFamily="34" charset="0"/>
                <a:ea typeface="Calibri" panose="020F0502020204030204" pitchFamily="34" charset="0"/>
                <a:cs typeface="Calibri" panose="020F0502020204030204" pitchFamily="34" charset="0"/>
              </a:rPr>
              <a:t> </a:t>
            </a:r>
          </a:p>
        </p:txBody>
      </p:sp>
      <p:sp>
        <p:nvSpPr>
          <p:cNvPr id="7" name="Marcador de número de diapositiva 6">
            <a:extLst>
              <a:ext uri="{FF2B5EF4-FFF2-40B4-BE49-F238E27FC236}">
                <a16:creationId xmlns:a16="http://schemas.microsoft.com/office/drawing/2014/main" id="{5083794D-05D0-458E-B4B9-1EEC2068DC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5</a:t>
            </a:fld>
            <a:endParaRPr lang="es-ES"/>
          </a:p>
        </p:txBody>
      </p:sp>
      <p:sp>
        <p:nvSpPr>
          <p:cNvPr id="9" name="CuadroTexto 8">
            <a:extLst>
              <a:ext uri="{FF2B5EF4-FFF2-40B4-BE49-F238E27FC236}">
                <a16:creationId xmlns:a16="http://schemas.microsoft.com/office/drawing/2014/main" id="{54776058-48E8-4672-A0CC-36F1B5F74126}"/>
              </a:ext>
            </a:extLst>
          </p:cNvPr>
          <p:cNvSpPr txBox="1"/>
          <p:nvPr/>
        </p:nvSpPr>
        <p:spPr>
          <a:xfrm>
            <a:off x="105227" y="175009"/>
            <a:ext cx="8385453" cy="707886"/>
          </a:xfrm>
          <a:prstGeom prst="rect">
            <a:avLst/>
          </a:prstGeom>
          <a:noFill/>
        </p:spPr>
        <p:txBody>
          <a:bodyPr wrap="square" rtlCol="0">
            <a:spAutoFit/>
          </a:bodyPr>
          <a:lstStyle>
            <a:defPPr lvl="0">
              <a:defRPr lang="es-CU"/>
            </a:defPPr>
            <a:lvl1pPr algn="ctr">
              <a:defRPr sz="5401">
                <a:solidFill>
                  <a:srgbClr val="971813"/>
                </a:solidFill>
                <a:latin typeface="+mj-lt"/>
                <a:ea typeface="Open Sans"/>
                <a:cs typeface="Open Sans"/>
              </a:defRPr>
            </a:lvl1pPr>
          </a:lstStyle>
          <a:p>
            <a:pPr algn="l"/>
            <a:r>
              <a:rPr lang="es-ES" sz="4000" b="1" dirty="0">
                <a:solidFill>
                  <a:schemeClr val="dk1"/>
                </a:solidFill>
                <a:latin typeface="Calibri" panose="020F0502020204030204" pitchFamily="34" charset="0"/>
                <a:ea typeface="Calibri" panose="020F0502020204030204" pitchFamily="34" charset="0"/>
                <a:cs typeface="Calibri" panose="020F0502020204030204" pitchFamily="34" charset="0"/>
              </a:rPr>
              <a:t>Introducción</a:t>
            </a:r>
            <a:r>
              <a:rPr lang="es-ES" sz="2000" b="1" dirty="0"/>
              <a:t> </a:t>
            </a:r>
            <a:endParaRPr lang="en-US" sz="2000" b="1" dirty="0"/>
          </a:p>
        </p:txBody>
      </p:sp>
      <p:sp>
        <p:nvSpPr>
          <p:cNvPr id="12" name="CuadroTexto 11">
            <a:extLst>
              <a:ext uri="{FF2B5EF4-FFF2-40B4-BE49-F238E27FC236}">
                <a16:creationId xmlns:a16="http://schemas.microsoft.com/office/drawing/2014/main" id="{90093496-46F5-40EA-B87F-F2FD775FB46A}"/>
              </a:ext>
            </a:extLst>
          </p:cNvPr>
          <p:cNvSpPr txBox="1"/>
          <p:nvPr/>
        </p:nvSpPr>
        <p:spPr>
          <a:xfrm>
            <a:off x="201934" y="5230468"/>
            <a:ext cx="6296298" cy="400110"/>
          </a:xfrm>
          <a:prstGeom prst="rect">
            <a:avLst/>
          </a:prstGeom>
          <a:noFill/>
          <a:ln w="12700">
            <a:solidFill>
              <a:schemeClr val="tx1"/>
            </a:solidFill>
          </a:ln>
        </p:spPr>
        <p:txBody>
          <a:bodyPr wrap="square" rtlCol="0">
            <a:spAutoFit/>
          </a:bodyPr>
          <a:lstStyle>
            <a:defPPr lvl="0">
              <a:defRPr lang="es-CU"/>
            </a:defPPr>
            <a:lvl1pPr algn="ctr">
              <a:defRPr sz="5401">
                <a:solidFill>
                  <a:srgbClr val="971813"/>
                </a:solidFill>
                <a:latin typeface="+mj-lt"/>
                <a:ea typeface="Open Sans"/>
                <a:cs typeface="Open Sans"/>
              </a:defRPr>
            </a:lvl1pPr>
          </a:lstStyle>
          <a:p>
            <a:pPr algn="just"/>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Chile tiene el mayor potencial de irradiancia </a:t>
            </a:r>
            <a:r>
              <a:rPr lang="es-ES" sz="2000" i="1" dirty="0">
                <a:solidFill>
                  <a:schemeClr val="tx1"/>
                </a:solidFill>
                <a:latin typeface="Calibri" panose="020F0502020204030204" pitchFamily="34" charset="0"/>
                <a:ea typeface="Calibri" panose="020F0502020204030204" pitchFamily="34" charset="0"/>
                <a:cs typeface="Calibri" panose="020F0502020204030204" pitchFamily="34" charset="0"/>
              </a:rPr>
              <a:t>G</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 del mundo.</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8571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Marcador de número de diapositiva 6">
            <a:extLst>
              <a:ext uri="{FF2B5EF4-FFF2-40B4-BE49-F238E27FC236}">
                <a16:creationId xmlns:a16="http://schemas.microsoft.com/office/drawing/2014/main" id="{5083794D-05D0-458E-B4B9-1EEC2068DC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6</a:t>
            </a:fld>
            <a:endParaRPr lang="es-ES"/>
          </a:p>
        </p:txBody>
      </p:sp>
      <p:sp>
        <p:nvSpPr>
          <p:cNvPr id="9" name="CuadroTexto 8">
            <a:extLst>
              <a:ext uri="{FF2B5EF4-FFF2-40B4-BE49-F238E27FC236}">
                <a16:creationId xmlns:a16="http://schemas.microsoft.com/office/drawing/2014/main" id="{54776058-48E8-4672-A0CC-36F1B5F74126}"/>
              </a:ext>
            </a:extLst>
          </p:cNvPr>
          <p:cNvSpPr txBox="1"/>
          <p:nvPr/>
        </p:nvSpPr>
        <p:spPr>
          <a:xfrm>
            <a:off x="105227" y="175009"/>
            <a:ext cx="8385453" cy="707886"/>
          </a:xfrm>
          <a:prstGeom prst="rect">
            <a:avLst/>
          </a:prstGeom>
          <a:noFill/>
        </p:spPr>
        <p:txBody>
          <a:bodyPr wrap="square" rtlCol="0">
            <a:spAutoFit/>
          </a:bodyPr>
          <a:lstStyle>
            <a:defPPr lvl="0">
              <a:defRPr lang="es-CU"/>
            </a:defPPr>
            <a:lvl1pPr algn="ctr">
              <a:defRPr sz="5401">
                <a:solidFill>
                  <a:srgbClr val="971813"/>
                </a:solidFill>
                <a:latin typeface="+mj-lt"/>
                <a:ea typeface="Open Sans"/>
                <a:cs typeface="Open Sans"/>
              </a:defRPr>
            </a:lvl1pPr>
          </a:lstStyle>
          <a:p>
            <a:pPr algn="l"/>
            <a:r>
              <a:rPr lang="es-ES" sz="4000" b="1" dirty="0">
                <a:solidFill>
                  <a:schemeClr val="dk1"/>
                </a:solidFill>
                <a:latin typeface="Calibri" panose="020F0502020204030204" pitchFamily="34" charset="0"/>
                <a:ea typeface="Calibri" panose="020F0502020204030204" pitchFamily="34" charset="0"/>
                <a:cs typeface="Calibri" panose="020F0502020204030204" pitchFamily="34" charset="0"/>
              </a:rPr>
              <a:t>Introducción</a:t>
            </a:r>
            <a:r>
              <a:rPr lang="es-ES" sz="2000" b="1" dirty="0"/>
              <a:t> </a:t>
            </a:r>
            <a:endParaRPr lang="en-US" sz="2000" b="1" dirty="0"/>
          </a:p>
        </p:txBody>
      </p:sp>
      <p:pic>
        <p:nvPicPr>
          <p:cNvPr id="1028" name="Picture 4" descr="Glosario fotovoltaico: Tipos de sistemas y componentes">
            <a:extLst>
              <a:ext uri="{FF2B5EF4-FFF2-40B4-BE49-F238E27FC236}">
                <a16:creationId xmlns:a16="http://schemas.microsoft.com/office/drawing/2014/main" id="{59954E10-AFCB-4888-A740-88C90BFF425D}"/>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6190"/>
          <a:stretch/>
        </p:blipFill>
        <p:spPr bwMode="auto">
          <a:xfrm>
            <a:off x="1653574" y="1193074"/>
            <a:ext cx="9162472" cy="4319451"/>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D135A953-A53E-4A9C-AE49-0CADA808C0F5}"/>
              </a:ext>
            </a:extLst>
          </p:cNvPr>
          <p:cNvSpPr/>
          <p:nvPr/>
        </p:nvSpPr>
        <p:spPr>
          <a:xfrm>
            <a:off x="3091822" y="5540327"/>
            <a:ext cx="7117619" cy="276999"/>
          </a:xfrm>
          <a:prstGeom prst="rect">
            <a:avLst/>
          </a:prstGeom>
        </p:spPr>
        <p:txBody>
          <a:bodyPr wrap="square">
            <a:spAutoFit/>
          </a:bodyPr>
          <a:lstStyle/>
          <a:p>
            <a:r>
              <a:rPr lang="es-ES" sz="1200" dirty="0">
                <a:latin typeface="Calibri" panose="020F0502020204030204" pitchFamily="34" charset="0"/>
                <a:ea typeface="Calibri" panose="020F0502020204030204" pitchFamily="34" charset="0"/>
                <a:cs typeface="Calibri" panose="020F0502020204030204" pitchFamily="34" charset="0"/>
                <a:hlinkClick r:id="rId5"/>
              </a:rPr>
              <a:t>https://dynamicenergy.com.ar/noticias/glosario-fotovoltaico-tipos-de-sistemas-y-componentes/</a:t>
            </a:r>
            <a:r>
              <a:rPr lang="es-ES" sz="12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54834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Marcador de número de diapositiva 7">
            <a:extLst>
              <a:ext uri="{FF2B5EF4-FFF2-40B4-BE49-F238E27FC236}">
                <a16:creationId xmlns:a16="http://schemas.microsoft.com/office/drawing/2014/main" id="{BE64B890-6180-4E24-BE87-66A05D0A53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7</a:t>
            </a:fld>
            <a:endParaRPr lang="es-ES"/>
          </a:p>
        </p:txBody>
      </p:sp>
      <p:sp>
        <p:nvSpPr>
          <p:cNvPr id="11" name="CuadroTexto 10">
            <a:extLst>
              <a:ext uri="{FF2B5EF4-FFF2-40B4-BE49-F238E27FC236}">
                <a16:creationId xmlns:a16="http://schemas.microsoft.com/office/drawing/2014/main" id="{98801834-2B76-4308-80A0-E12071E068E7}"/>
              </a:ext>
            </a:extLst>
          </p:cNvPr>
          <p:cNvSpPr txBox="1"/>
          <p:nvPr/>
        </p:nvSpPr>
        <p:spPr>
          <a:xfrm>
            <a:off x="105227" y="175009"/>
            <a:ext cx="8385453" cy="707886"/>
          </a:xfrm>
          <a:prstGeom prst="rect">
            <a:avLst/>
          </a:prstGeom>
          <a:noFill/>
        </p:spPr>
        <p:txBody>
          <a:bodyPr wrap="square" rtlCol="0">
            <a:spAutoFit/>
          </a:bodyPr>
          <a:lstStyle>
            <a:defPPr lvl="0">
              <a:defRPr lang="es-CU"/>
            </a:defPPr>
            <a:lvl1pPr algn="ctr">
              <a:defRPr sz="5401">
                <a:solidFill>
                  <a:srgbClr val="971813"/>
                </a:solidFill>
                <a:latin typeface="+mj-lt"/>
                <a:ea typeface="Open Sans"/>
                <a:cs typeface="Open Sans"/>
              </a:defRPr>
            </a:lvl1pPr>
          </a:lstStyle>
          <a:p>
            <a:pPr algn="l"/>
            <a:r>
              <a:rPr lang="es-ES" sz="4000" b="1" dirty="0">
                <a:solidFill>
                  <a:schemeClr val="dk1"/>
                </a:solidFill>
                <a:latin typeface="Calibri" panose="020F0502020204030204" pitchFamily="34" charset="0"/>
                <a:ea typeface="Calibri" panose="020F0502020204030204" pitchFamily="34" charset="0"/>
                <a:cs typeface="Calibri" panose="020F0502020204030204" pitchFamily="34" charset="0"/>
              </a:rPr>
              <a:t>Introducción</a:t>
            </a:r>
            <a:r>
              <a:rPr lang="es-ES" sz="2000" b="1" dirty="0"/>
              <a:t> </a:t>
            </a:r>
            <a:endParaRPr lang="en-US" sz="2000" b="1" dirty="0"/>
          </a:p>
        </p:txBody>
      </p:sp>
      <p:sp>
        <p:nvSpPr>
          <p:cNvPr id="16" name="CuadroTexto 15">
            <a:extLst>
              <a:ext uri="{FF2B5EF4-FFF2-40B4-BE49-F238E27FC236}">
                <a16:creationId xmlns:a16="http://schemas.microsoft.com/office/drawing/2014/main" id="{AB5B505D-C420-4408-A354-6F0B4DF54100}"/>
              </a:ext>
            </a:extLst>
          </p:cNvPr>
          <p:cNvSpPr txBox="1"/>
          <p:nvPr/>
        </p:nvSpPr>
        <p:spPr>
          <a:xfrm>
            <a:off x="4776925" y="6036660"/>
            <a:ext cx="5774961" cy="646331"/>
          </a:xfrm>
          <a:prstGeom prst="rect">
            <a:avLst/>
          </a:prstGeom>
          <a:noFill/>
        </p:spPr>
        <p:txBody>
          <a:bodyPr wrap="square">
            <a:spAutoFit/>
          </a:bodyPr>
          <a:lstStyle/>
          <a:p>
            <a:pPr algn="just"/>
            <a:r>
              <a:rPr lang="en-US" sz="1200" dirty="0" err="1">
                <a:effectLst/>
                <a:latin typeface="Calibri" panose="020F0502020204030204" pitchFamily="34" charset="0"/>
                <a:ea typeface="Calibri" panose="020F0502020204030204" pitchFamily="34" charset="0"/>
                <a:cs typeface="Calibri" panose="020F0502020204030204" pitchFamily="34" charset="0"/>
              </a:rPr>
              <a:t>Bayrak</a:t>
            </a:r>
            <a:r>
              <a:rPr lang="en-US" sz="1200" dirty="0">
                <a:effectLst/>
                <a:latin typeface="Calibri" panose="020F0502020204030204" pitchFamily="34" charset="0"/>
                <a:ea typeface="Calibri" panose="020F0502020204030204" pitchFamily="34" charset="0"/>
                <a:cs typeface="Calibri" panose="020F0502020204030204" pitchFamily="34" charset="0"/>
              </a:rPr>
              <a:t>, F, Abu-</a:t>
            </a:r>
            <a:r>
              <a:rPr lang="en-US" sz="1200" dirty="0" err="1">
                <a:effectLst/>
                <a:latin typeface="Calibri" panose="020F0502020204030204" pitchFamily="34" charset="0"/>
                <a:ea typeface="Calibri" panose="020F0502020204030204" pitchFamily="34" charset="0"/>
                <a:cs typeface="Calibri" panose="020F0502020204030204" pitchFamily="34" charset="0"/>
              </a:rPr>
              <a:t>Hamdeh</a:t>
            </a:r>
            <a:r>
              <a:rPr lang="en-US" sz="1200" dirty="0">
                <a:effectLst/>
                <a:latin typeface="Calibri" panose="020F0502020204030204" pitchFamily="34" charset="0"/>
                <a:ea typeface="Calibri" panose="020F0502020204030204" pitchFamily="34" charset="0"/>
                <a:cs typeface="Calibri" panose="020F0502020204030204" pitchFamily="34" charset="0"/>
              </a:rPr>
              <a:t>, N, </a:t>
            </a:r>
            <a:r>
              <a:rPr lang="en-US" sz="1200" dirty="0" err="1">
                <a:effectLst/>
                <a:latin typeface="Calibri" panose="020F0502020204030204" pitchFamily="34" charset="0"/>
                <a:ea typeface="Calibri" panose="020F0502020204030204" pitchFamily="34" charset="0"/>
                <a:cs typeface="Calibri" panose="020F0502020204030204" pitchFamily="34" charset="0"/>
              </a:rPr>
              <a:t>Alnefaie</a:t>
            </a:r>
            <a:r>
              <a:rPr lang="en-US" sz="1200" dirty="0">
                <a:effectLst/>
                <a:latin typeface="Calibri" panose="020F0502020204030204" pitchFamily="34" charset="0"/>
                <a:ea typeface="Calibri" panose="020F0502020204030204" pitchFamily="34" charset="0"/>
                <a:cs typeface="Calibri" panose="020F0502020204030204" pitchFamily="34" charset="0"/>
              </a:rPr>
              <a:t>, K.A y  </a:t>
            </a:r>
            <a:r>
              <a:rPr lang="en-US" sz="1200" dirty="0" err="1">
                <a:effectLst/>
                <a:latin typeface="Calibri" panose="020F0502020204030204" pitchFamily="34" charset="0"/>
                <a:ea typeface="Calibri" panose="020F0502020204030204" pitchFamily="34" charset="0"/>
                <a:cs typeface="Calibri" panose="020F0502020204030204" pitchFamily="34" charset="0"/>
              </a:rPr>
              <a:t>Öztop</a:t>
            </a:r>
            <a:r>
              <a:rPr lang="en-US" sz="1200" dirty="0">
                <a:effectLst/>
                <a:latin typeface="Calibri" panose="020F0502020204030204" pitchFamily="34" charset="0"/>
                <a:ea typeface="Calibri" panose="020F0502020204030204" pitchFamily="34" charset="0"/>
                <a:cs typeface="Calibri" panose="020F0502020204030204" pitchFamily="34" charset="0"/>
              </a:rPr>
              <a:t>, H.F. A review on exergy analysis of solar electricity production. </a:t>
            </a:r>
            <a:r>
              <a:rPr lang="en-US" sz="1200" i="1" dirty="0">
                <a:effectLst/>
                <a:latin typeface="Calibri" panose="020F0502020204030204" pitchFamily="34" charset="0"/>
                <a:ea typeface="Calibri" panose="020F0502020204030204" pitchFamily="34" charset="0"/>
                <a:cs typeface="Calibri" panose="020F0502020204030204" pitchFamily="34" charset="0"/>
              </a:rPr>
              <a:t>Renew. Sustain. Energy Rev</a:t>
            </a:r>
            <a:r>
              <a:rPr lang="en-US" sz="1200" dirty="0">
                <a:effectLst/>
                <a:latin typeface="Calibri" panose="020F0502020204030204" pitchFamily="34" charset="0"/>
                <a:ea typeface="Calibri" panose="020F0502020204030204" pitchFamily="34" charset="0"/>
                <a:cs typeface="Calibri" panose="020F0502020204030204" pitchFamily="34" charset="0"/>
              </a:rPr>
              <a:t>, 2017, vol. 74, p. Available online: </a:t>
            </a:r>
            <a:r>
              <a:rPr lang="en-US" sz="12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https://www.doi.org/10.1016/j.rser.2017.03.012</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3B5FFE06-5BA0-42FE-8F83-28A09AB55626}"/>
              </a:ext>
            </a:extLst>
          </p:cNvPr>
          <p:cNvSpPr txBox="1"/>
          <p:nvPr/>
        </p:nvSpPr>
        <p:spPr>
          <a:xfrm>
            <a:off x="8007396" y="2613391"/>
            <a:ext cx="3284720" cy="1631216"/>
          </a:xfrm>
          <a:prstGeom prst="rect">
            <a:avLst/>
          </a:prstGeom>
          <a:noFill/>
          <a:ln w="12700">
            <a:solidFill>
              <a:schemeClr val="tx1"/>
            </a:solidFill>
          </a:ln>
        </p:spPr>
        <p:txBody>
          <a:bodyPr wrap="square" rtlCol="0">
            <a:spAutoFit/>
          </a:bodyPr>
          <a:lstStyle>
            <a:defPPr lvl="0">
              <a:defRPr lang="es-CU"/>
            </a:defPPr>
            <a:lvl1pPr algn="ctr">
              <a:defRPr sz="5401">
                <a:solidFill>
                  <a:srgbClr val="971813"/>
                </a:solidFill>
                <a:latin typeface="+mj-lt"/>
                <a:ea typeface="Open Sans"/>
                <a:cs typeface="Open Sans"/>
              </a:defRPr>
            </a:lvl1pPr>
          </a:lstStyle>
          <a:p>
            <a:pPr algn="just"/>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El efecto de la irradiancia </a:t>
            </a:r>
            <a:r>
              <a:rPr lang="es-ES" sz="2000" i="1" dirty="0">
                <a:solidFill>
                  <a:schemeClr val="tx1"/>
                </a:solidFill>
                <a:latin typeface="Calibri" panose="020F0502020204030204" pitchFamily="34" charset="0"/>
                <a:ea typeface="Calibri" panose="020F0502020204030204" pitchFamily="34" charset="0"/>
                <a:cs typeface="Calibri" panose="020F0502020204030204" pitchFamily="34" charset="0"/>
              </a:rPr>
              <a:t>G</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 y la temperatura del módulo </a:t>
            </a:r>
            <a:r>
              <a:rPr lang="es-ES" sz="2000" i="1" dirty="0">
                <a:solidFill>
                  <a:schemeClr val="tx1"/>
                </a:solidFill>
                <a:latin typeface="Calibri" panose="020F0502020204030204" pitchFamily="34" charset="0"/>
                <a:ea typeface="Calibri" panose="020F0502020204030204" pitchFamily="34" charset="0"/>
                <a:cs typeface="Calibri" panose="020F0502020204030204" pitchFamily="34" charset="0"/>
              </a:rPr>
              <a:t>Tc</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 fotovoltaico están dentro de las principales causas de variación de la eficiencia </a:t>
            </a:r>
            <a:r>
              <a:rPr lang="el-GR" sz="2000" i="1" dirty="0">
                <a:solidFill>
                  <a:schemeClr val="tx1"/>
                </a:solidFill>
                <a:latin typeface="Calibri" panose="020F0502020204030204" pitchFamily="34" charset="0"/>
                <a:ea typeface="Calibri" panose="020F0502020204030204" pitchFamily="34" charset="0"/>
                <a:cs typeface="Calibri" panose="020F0502020204030204" pitchFamily="34" charset="0"/>
              </a:rPr>
              <a:t>η</a:t>
            </a:r>
            <a:r>
              <a:rPr lang="es-ES" sz="2000" i="1"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US" sz="2000" i="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B7199527-088A-41EE-93B3-C465EE51075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7370" y="1291439"/>
            <a:ext cx="7027093" cy="4275121"/>
          </a:xfrm>
          <a:prstGeom prst="rect">
            <a:avLst/>
          </a:prstGeom>
        </p:spPr>
      </p:pic>
    </p:spTree>
    <p:extLst>
      <p:ext uri="{BB962C8B-B14F-4D97-AF65-F5344CB8AC3E}">
        <p14:creationId xmlns:p14="http://schemas.microsoft.com/office/powerpoint/2010/main" val="4093911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ángulo 1">
            <a:extLst>
              <a:ext uri="{FF2B5EF4-FFF2-40B4-BE49-F238E27FC236}">
                <a16:creationId xmlns:a16="http://schemas.microsoft.com/office/drawing/2014/main" id="{876CF8B0-F1C3-4EF9-825B-6F588B91799E}"/>
              </a:ext>
            </a:extLst>
          </p:cNvPr>
          <p:cNvSpPr/>
          <p:nvPr/>
        </p:nvSpPr>
        <p:spPr>
          <a:xfrm>
            <a:off x="4297953" y="6084982"/>
            <a:ext cx="6412755" cy="461665"/>
          </a:xfrm>
          <a:prstGeom prst="rect">
            <a:avLst/>
          </a:prstGeom>
        </p:spPr>
        <p:txBody>
          <a:bodyPr wrap="square">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Benda, V.; </a:t>
            </a:r>
            <a:r>
              <a:rPr lang="en-US" sz="1200" dirty="0" err="1">
                <a:latin typeface="Calibri" panose="020F0502020204030204" pitchFamily="34" charset="0"/>
                <a:ea typeface="Calibri" panose="020F0502020204030204" pitchFamily="34" charset="0"/>
                <a:cs typeface="Calibri" panose="020F0502020204030204" pitchFamily="34" charset="0"/>
              </a:rPr>
              <a:t>Cerna</a:t>
            </a:r>
            <a:r>
              <a:rPr lang="en-US" sz="1200" dirty="0">
                <a:latin typeface="Calibri" panose="020F0502020204030204" pitchFamily="34" charset="0"/>
                <a:ea typeface="Calibri" panose="020F0502020204030204" pitchFamily="34" charset="0"/>
                <a:cs typeface="Calibri" panose="020F0502020204030204" pitchFamily="34" charset="0"/>
              </a:rPr>
              <a:t>, L. A Note on Limits and Trends in PV Cells and Modules. Applied Sciences 2022, 12. </a:t>
            </a:r>
            <a:r>
              <a:rPr lang="en-US" sz="1200" dirty="0">
                <a:latin typeface="Calibri" panose="020F0502020204030204" pitchFamily="34" charset="0"/>
                <a:ea typeface="Calibri" panose="020F0502020204030204" pitchFamily="34" charset="0"/>
                <a:cs typeface="Calibri" panose="020F0502020204030204" pitchFamily="34" charset="0"/>
                <a:hlinkClick r:id="rId4"/>
              </a:rPr>
              <a:t>https://doi.org/10.3390/app12073363</a:t>
            </a:r>
            <a:r>
              <a:rPr lang="en-US" sz="1200" dirty="0">
                <a:latin typeface="Calibri" panose="020F0502020204030204" pitchFamily="34" charset="0"/>
                <a:ea typeface="Calibri" panose="020F0502020204030204" pitchFamily="34" charset="0"/>
                <a:cs typeface="Calibri" panose="020F0502020204030204" pitchFamily="34" charset="0"/>
              </a:rPr>
              <a:t> </a:t>
            </a:r>
            <a:endParaRPr lang="es-ES" sz="1200" dirty="0">
              <a:latin typeface="Calibri" panose="020F0502020204030204" pitchFamily="34" charset="0"/>
              <a:ea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0BA26F63-0FBB-4DCE-9C03-5D3A8DB9536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75492" y="1051504"/>
            <a:ext cx="8721765" cy="4728825"/>
          </a:xfrm>
          <a:prstGeom prst="rect">
            <a:avLst/>
          </a:prstGeom>
        </p:spPr>
      </p:pic>
      <p:sp>
        <p:nvSpPr>
          <p:cNvPr id="10" name="Rectángulo 9">
            <a:extLst>
              <a:ext uri="{FF2B5EF4-FFF2-40B4-BE49-F238E27FC236}">
                <a16:creationId xmlns:a16="http://schemas.microsoft.com/office/drawing/2014/main" id="{869A5BC5-A7E7-4EDF-80CE-6C72EBF25E0B}"/>
              </a:ext>
            </a:extLst>
          </p:cNvPr>
          <p:cNvSpPr/>
          <p:nvPr/>
        </p:nvSpPr>
        <p:spPr>
          <a:xfrm>
            <a:off x="9273308" y="2614880"/>
            <a:ext cx="2743200" cy="1323439"/>
          </a:xfrm>
          <a:prstGeom prst="rect">
            <a:avLst/>
          </a:prstGeom>
          <a:noFill/>
          <a:ln w="12700">
            <a:solidFill>
              <a:schemeClr val="tx1"/>
            </a:solidFill>
          </a:ln>
        </p:spPr>
        <p:txBody>
          <a:bodyPr wrap="square" rtlCol="0">
            <a:spAutoFit/>
          </a:bodyPr>
          <a:lstStyle/>
          <a:p>
            <a:pPr algn="just"/>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La tecnología del silicio lidera el mercado y lo seguirá siendo durante los próximos diez años.</a:t>
            </a:r>
          </a:p>
        </p:txBody>
      </p:sp>
      <p:sp>
        <p:nvSpPr>
          <p:cNvPr id="7" name="Rectángulo 6">
            <a:extLst>
              <a:ext uri="{FF2B5EF4-FFF2-40B4-BE49-F238E27FC236}">
                <a16:creationId xmlns:a16="http://schemas.microsoft.com/office/drawing/2014/main" id="{685B8544-04A8-487B-A52F-6FCFB0885FDC}"/>
              </a:ext>
            </a:extLst>
          </p:cNvPr>
          <p:cNvSpPr/>
          <p:nvPr/>
        </p:nvSpPr>
        <p:spPr>
          <a:xfrm>
            <a:off x="6877050" y="5780329"/>
            <a:ext cx="2557110" cy="246221"/>
          </a:xfrm>
          <a:prstGeom prst="rect">
            <a:avLst/>
          </a:prstGeom>
        </p:spPr>
        <p:txBody>
          <a:bodyPr wrap="none">
            <a:spAutoFit/>
          </a:bodyPr>
          <a:lstStyle/>
          <a:p>
            <a:r>
              <a:rPr lang="es-ES" sz="1000" dirty="0">
                <a:latin typeface="Calibri" panose="020F0502020204030204" pitchFamily="34" charset="0"/>
                <a:ea typeface="Calibri" panose="020F0502020204030204" pitchFamily="34" charset="0"/>
                <a:cs typeface="Calibri" panose="020F0502020204030204" pitchFamily="34" charset="0"/>
                <a:hlinkClick r:id="rId6"/>
              </a:rPr>
              <a:t>https://www.nrel.gov/pv/cell-efficiency.html</a:t>
            </a:r>
            <a:r>
              <a:rPr lang="es-ES" sz="1000" dirty="0">
                <a:latin typeface="Calibri" panose="020F0502020204030204" pitchFamily="34" charset="0"/>
                <a:ea typeface="Calibri" panose="020F0502020204030204" pitchFamily="34" charset="0"/>
                <a:cs typeface="Calibri" panose="020F0502020204030204" pitchFamily="34" charset="0"/>
              </a:rPr>
              <a:t> </a:t>
            </a:r>
          </a:p>
        </p:txBody>
      </p:sp>
      <p:sp>
        <p:nvSpPr>
          <p:cNvPr id="6" name="Marcador de número de diapositiva 5">
            <a:extLst>
              <a:ext uri="{FF2B5EF4-FFF2-40B4-BE49-F238E27FC236}">
                <a16:creationId xmlns:a16="http://schemas.microsoft.com/office/drawing/2014/main" id="{3CE58B01-551E-4AD1-938F-69BE50A537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8</a:t>
            </a:fld>
            <a:endParaRPr lang="es-ES"/>
          </a:p>
        </p:txBody>
      </p:sp>
      <p:sp>
        <p:nvSpPr>
          <p:cNvPr id="9" name="CuadroTexto 8">
            <a:extLst>
              <a:ext uri="{FF2B5EF4-FFF2-40B4-BE49-F238E27FC236}">
                <a16:creationId xmlns:a16="http://schemas.microsoft.com/office/drawing/2014/main" id="{F4480F1D-BFA6-4E26-914F-237CCC0AEE75}"/>
              </a:ext>
            </a:extLst>
          </p:cNvPr>
          <p:cNvSpPr txBox="1"/>
          <p:nvPr/>
        </p:nvSpPr>
        <p:spPr>
          <a:xfrm>
            <a:off x="105227" y="175009"/>
            <a:ext cx="8385453" cy="707886"/>
          </a:xfrm>
          <a:prstGeom prst="rect">
            <a:avLst/>
          </a:prstGeom>
          <a:noFill/>
        </p:spPr>
        <p:txBody>
          <a:bodyPr wrap="square" rtlCol="0">
            <a:spAutoFit/>
          </a:bodyPr>
          <a:lstStyle>
            <a:defPPr lvl="0">
              <a:defRPr lang="es-CU"/>
            </a:defPPr>
            <a:lvl1pPr algn="ctr">
              <a:defRPr sz="5401">
                <a:solidFill>
                  <a:srgbClr val="971813"/>
                </a:solidFill>
                <a:latin typeface="+mj-lt"/>
                <a:ea typeface="Open Sans"/>
                <a:cs typeface="Open Sans"/>
              </a:defRPr>
            </a:lvl1pPr>
          </a:lstStyle>
          <a:p>
            <a:pPr algn="l"/>
            <a:r>
              <a:rPr lang="es-ES" sz="4000" b="1" dirty="0">
                <a:solidFill>
                  <a:schemeClr val="dk1"/>
                </a:solidFill>
                <a:latin typeface="Calibri" panose="020F0502020204030204" pitchFamily="34" charset="0"/>
                <a:ea typeface="Calibri" panose="020F0502020204030204" pitchFamily="34" charset="0"/>
                <a:cs typeface="Calibri" panose="020F0502020204030204" pitchFamily="34" charset="0"/>
              </a:rPr>
              <a:t>Introducción</a:t>
            </a:r>
            <a:r>
              <a:rPr lang="es-ES" sz="2000" b="1" dirty="0"/>
              <a:t> </a:t>
            </a:r>
            <a:endParaRPr lang="en-US" sz="2000" b="1" dirty="0"/>
          </a:p>
        </p:txBody>
      </p:sp>
    </p:spTree>
    <p:extLst>
      <p:ext uri="{BB962C8B-B14F-4D97-AF65-F5344CB8AC3E}">
        <p14:creationId xmlns:p14="http://schemas.microsoft.com/office/powerpoint/2010/main" val="71765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3" name="AutoShape 4">
            <a:extLst>
              <a:ext uri="{FF2B5EF4-FFF2-40B4-BE49-F238E27FC236}">
                <a16:creationId xmlns:a16="http://schemas.microsoft.com/office/drawing/2014/main" id="{8314A4F0-874C-ED65-24C5-69805B2DD95B}"/>
              </a:ext>
            </a:extLst>
          </p:cNvPr>
          <p:cNvSpPr>
            <a:spLocks noChangeAspect="1" noChangeArrowheads="1"/>
          </p:cNvSpPr>
          <p:nvPr/>
        </p:nvSpPr>
        <p:spPr bwMode="auto">
          <a:xfrm>
            <a:off x="649823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504BA1F7-E11B-2DCF-952A-63398F8E0DB5}"/>
              </a:ext>
            </a:extLst>
          </p:cNvPr>
          <p:cNvSpPr>
            <a:spLocks noChangeAspect="1" noChangeArrowheads="1"/>
          </p:cNvSpPr>
          <p:nvPr/>
        </p:nvSpPr>
        <p:spPr bwMode="auto">
          <a:xfrm>
            <a:off x="6650632"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Marcador de número de diapositiva 5">
            <a:extLst>
              <a:ext uri="{FF2B5EF4-FFF2-40B4-BE49-F238E27FC236}">
                <a16:creationId xmlns:a16="http://schemas.microsoft.com/office/drawing/2014/main" id="{3CE58B01-551E-4AD1-938F-69BE50A537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ES" smtClean="0"/>
              <a:t>9</a:t>
            </a:fld>
            <a:endParaRPr lang="es-ES"/>
          </a:p>
        </p:txBody>
      </p:sp>
      <p:sp>
        <p:nvSpPr>
          <p:cNvPr id="9" name="CuadroTexto 8">
            <a:extLst>
              <a:ext uri="{FF2B5EF4-FFF2-40B4-BE49-F238E27FC236}">
                <a16:creationId xmlns:a16="http://schemas.microsoft.com/office/drawing/2014/main" id="{F4480F1D-BFA6-4E26-914F-237CCC0AEE75}"/>
              </a:ext>
            </a:extLst>
          </p:cNvPr>
          <p:cNvSpPr txBox="1"/>
          <p:nvPr/>
        </p:nvSpPr>
        <p:spPr>
          <a:xfrm>
            <a:off x="105227" y="175009"/>
            <a:ext cx="8385453" cy="707886"/>
          </a:xfrm>
          <a:prstGeom prst="rect">
            <a:avLst/>
          </a:prstGeom>
          <a:noFill/>
        </p:spPr>
        <p:txBody>
          <a:bodyPr wrap="square" rtlCol="0">
            <a:spAutoFit/>
          </a:bodyPr>
          <a:lstStyle>
            <a:defPPr lvl="0">
              <a:defRPr lang="es-CU"/>
            </a:defPPr>
            <a:lvl1pPr algn="ctr">
              <a:defRPr sz="5401">
                <a:solidFill>
                  <a:srgbClr val="971813"/>
                </a:solidFill>
                <a:latin typeface="+mj-lt"/>
                <a:ea typeface="Open Sans"/>
                <a:cs typeface="Open Sans"/>
              </a:defRPr>
            </a:lvl1pPr>
          </a:lstStyle>
          <a:p>
            <a:pPr algn="l"/>
            <a:r>
              <a:rPr lang="es-ES" sz="4000" b="1" dirty="0">
                <a:solidFill>
                  <a:schemeClr val="dk1"/>
                </a:solidFill>
                <a:latin typeface="Calibri" panose="020F0502020204030204" pitchFamily="34" charset="0"/>
                <a:ea typeface="Calibri" panose="020F0502020204030204" pitchFamily="34" charset="0"/>
                <a:cs typeface="Calibri" panose="020F0502020204030204" pitchFamily="34" charset="0"/>
              </a:rPr>
              <a:t>Introducción</a:t>
            </a:r>
            <a:r>
              <a:rPr lang="es-ES" sz="2000" b="1" dirty="0"/>
              <a:t> </a:t>
            </a:r>
            <a:endParaRPr lang="en-US" sz="2000" b="1" dirty="0"/>
          </a:p>
        </p:txBody>
      </p:sp>
      <p:sp>
        <p:nvSpPr>
          <p:cNvPr id="11" name="Rectángulo 10">
            <a:extLst>
              <a:ext uri="{FF2B5EF4-FFF2-40B4-BE49-F238E27FC236}">
                <a16:creationId xmlns:a16="http://schemas.microsoft.com/office/drawing/2014/main" id="{70C6CBA6-3D9B-423A-8B93-4F36BA259B43}"/>
              </a:ext>
            </a:extLst>
          </p:cNvPr>
          <p:cNvSpPr/>
          <p:nvPr/>
        </p:nvSpPr>
        <p:spPr>
          <a:xfrm>
            <a:off x="827314" y="2536448"/>
            <a:ext cx="10406743" cy="1569660"/>
          </a:xfrm>
          <a:prstGeom prst="rect">
            <a:avLst/>
          </a:prstGeom>
          <a:noFill/>
          <a:ln w="12700">
            <a:solidFill>
              <a:schemeClr val="tx1"/>
            </a:solidFill>
          </a:ln>
        </p:spPr>
        <p:txBody>
          <a:bodyPr wrap="square" rtlCol="0">
            <a:spAutoFit/>
          </a:bodyPr>
          <a:lstStyle/>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Chile tiene el mayor potencial de radiación solar del mundo, por lo que las condiciones meteorológicas en las que operan los sistemas fotovoltaicos son muy distintas a las condiciones de laboratorio donde se fabrican y prueban los módulos.</a:t>
            </a:r>
          </a:p>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La eficiencia </a:t>
            </a:r>
            <a:r>
              <a:rPr lang="el-GR" sz="1600" i="1" dirty="0">
                <a:solidFill>
                  <a:schemeClr val="tx1"/>
                </a:solidFill>
                <a:latin typeface="Calibri" panose="020F0502020204030204" pitchFamily="34" charset="0"/>
                <a:ea typeface="Calibri" panose="020F0502020204030204" pitchFamily="34" charset="0"/>
                <a:cs typeface="Calibri" panose="020F0502020204030204" pitchFamily="34" charset="0"/>
              </a:rPr>
              <a:t>η </a:t>
            </a:r>
            <a:r>
              <a:rPr lang="es-ES" sz="1600" i="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y la potencia </a:t>
            </a:r>
            <a:r>
              <a:rPr lang="es-ES" sz="1500" i="1" dirty="0" err="1">
                <a:solidFill>
                  <a:schemeClr val="tx1"/>
                </a:solidFill>
                <a:latin typeface="Calibri" panose="020F0502020204030204" pitchFamily="34" charset="0"/>
                <a:ea typeface="Calibri" panose="020F0502020204030204" pitchFamily="34" charset="0"/>
                <a:cs typeface="Calibri" panose="020F0502020204030204" pitchFamily="34" charset="0"/>
              </a:rPr>
              <a:t>Pmax</a:t>
            </a: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 de los módulos fotovoltaicos de silicio dependen de la irradiancia </a:t>
            </a:r>
            <a:r>
              <a:rPr lang="es-ES" sz="1500" i="1" dirty="0">
                <a:solidFill>
                  <a:schemeClr val="tx1"/>
                </a:solidFill>
                <a:latin typeface="Calibri" panose="020F0502020204030204" pitchFamily="34" charset="0"/>
                <a:ea typeface="Calibri" panose="020F0502020204030204" pitchFamily="34" charset="0"/>
                <a:cs typeface="Calibri" panose="020F0502020204030204" pitchFamily="34" charset="0"/>
              </a:rPr>
              <a:t>G</a:t>
            </a: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 y la temperatura </a:t>
            </a:r>
            <a:r>
              <a:rPr lang="es-ES" sz="1500" i="1" dirty="0">
                <a:solidFill>
                  <a:schemeClr val="tx1"/>
                </a:solidFill>
                <a:latin typeface="Calibri" panose="020F0502020204030204" pitchFamily="34" charset="0"/>
                <a:ea typeface="Calibri" panose="020F0502020204030204" pitchFamily="34" charset="0"/>
                <a:cs typeface="Calibri" panose="020F0502020204030204" pitchFamily="34" charset="0"/>
              </a:rPr>
              <a:t>Tc</a:t>
            </a: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a:p>
            <a:pPr marL="285750" indent="-285750" algn="just">
              <a:spcAft>
                <a:spcPts val="1200"/>
              </a:spcAft>
              <a:buFont typeface="Arial" panose="020B0604020202090204" pitchFamily="34" charset="0"/>
              <a:buChar char="•"/>
            </a:pPr>
            <a:r>
              <a:rPr lang="es-ES" sz="1500" dirty="0">
                <a:solidFill>
                  <a:schemeClr val="tx1"/>
                </a:solidFill>
                <a:latin typeface="Calibri" panose="020F0502020204030204" pitchFamily="34" charset="0"/>
                <a:ea typeface="Calibri" panose="020F0502020204030204" pitchFamily="34" charset="0"/>
                <a:cs typeface="Calibri" panose="020F0502020204030204" pitchFamily="34" charset="0"/>
              </a:rPr>
              <a:t>La ficha técnica de los módulos fotovoltaicos no ofrecen información suficiente para saber el rendimiento energético del módulo para condiciones ambientales presentes en todo el mundo.</a:t>
            </a:r>
          </a:p>
        </p:txBody>
      </p:sp>
    </p:spTree>
    <p:extLst>
      <p:ext uri="{BB962C8B-B14F-4D97-AF65-F5344CB8AC3E}">
        <p14:creationId xmlns:p14="http://schemas.microsoft.com/office/powerpoint/2010/main" val="1552033118"/>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4431</TotalTime>
  <Words>1831</Words>
  <Application>Microsoft Office PowerPoint</Application>
  <PresentationFormat>Panorámica</PresentationFormat>
  <Paragraphs>252</Paragraphs>
  <Slides>35</Slides>
  <Notes>35</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35</vt:i4>
      </vt:variant>
    </vt:vector>
  </HeadingPairs>
  <TitlesOfParts>
    <vt:vector size="43" baseType="lpstr">
      <vt:lpstr>Source Sans Pro</vt:lpstr>
      <vt:lpstr>Arial</vt:lpstr>
      <vt:lpstr>Verdana</vt:lpstr>
      <vt:lpstr>Calibri</vt:lpstr>
      <vt:lpstr>Times New Roman</vt:lpstr>
      <vt:lpstr>Cambria Math</vt:lpstr>
      <vt:lpstr>Tema de Office</vt:lpstr>
      <vt:lpstr>1_Tema de Office</vt:lpstr>
      <vt:lpstr>Modelación de módulos fotovoltaicos bajo diferentes condiciones meteorológicas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Mejoras a las propiedades hidrofóbicas y antirreflectante de la cubierta frontal de los módulos fotovoltaicos de tecnología de silicio</dc:title>
  <dc:creator>Joaquin Andres Aburto Hole</dc:creator>
  <cp:lastModifiedBy>Liomnis Osorio</cp:lastModifiedBy>
  <cp:revision>1111</cp:revision>
  <dcterms:created xsi:type="dcterms:W3CDTF">2022-03-30T01:46:42Z</dcterms:created>
  <dcterms:modified xsi:type="dcterms:W3CDTF">2024-04-16T11:16:23Z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0x010100EAB92E11909EF94AACE1E550F28DC0A1</vt:lpwstr>
  </property>
</Properties>
</file>